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325" r:id="rId2"/>
    <p:sldId id="326" r:id="rId3"/>
    <p:sldId id="303" r:id="rId4"/>
    <p:sldId id="304" r:id="rId5"/>
    <p:sldId id="286" r:id="rId6"/>
    <p:sldId id="287" r:id="rId7"/>
    <p:sldId id="338" r:id="rId8"/>
    <p:sldId id="330" r:id="rId9"/>
    <p:sldId id="332" r:id="rId10"/>
    <p:sldId id="335" r:id="rId11"/>
    <p:sldId id="336" r:id="rId12"/>
    <p:sldId id="339" r:id="rId13"/>
    <p:sldId id="331" r:id="rId14"/>
    <p:sldId id="334" r:id="rId15"/>
    <p:sldId id="314" r:id="rId16"/>
    <p:sldId id="297" r:id="rId17"/>
    <p:sldId id="289" r:id="rId18"/>
    <p:sldId id="337" r:id="rId19"/>
    <p:sldId id="290" r:id="rId20"/>
    <p:sldId id="291" r:id="rId21"/>
    <p:sldId id="340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008000"/>
    <a:srgbClr val="996600"/>
    <a:srgbClr val="808000"/>
    <a:srgbClr val="00CC99"/>
    <a:srgbClr val="CCCC00"/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573" autoAdjust="0"/>
  </p:normalViewPr>
  <p:slideViewPr>
    <p:cSldViewPr snapToGrid="0">
      <p:cViewPr>
        <p:scale>
          <a:sx n="71" d="100"/>
          <a:sy n="71" d="100"/>
        </p:scale>
        <p:origin x="-1128" y="-1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4F4BC2-EE53-496E-BC23-78B2D360DD9C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00CF68-8557-449B-9106-1E966B5B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781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 শিক্ষক ভিডিওটি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 দেখানোর পর তার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নিজের মতো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করেও প্রশ্ন করতে পারেন। অথবা, গাড়ির বেগ বাড়াকে কী বলা যেতে পারে? </a:t>
            </a:r>
            <a:r>
              <a:rPr lang="en-US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গাড়ির 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বেগ হ্রাস পাওয়াকে কী বলা যেতে পারে?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1866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sz="1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শিক্ষার্থীরা</a:t>
            </a:r>
            <a:r>
              <a:rPr lang="bn-BD" sz="1200" baseline="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1200" baseline="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 দলগতভাবে </a:t>
            </a:r>
            <a:r>
              <a:rPr lang="bn-BD" sz="1200" baseline="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কাজটি সম্পন্ন করবে। শিক্ষক প্রয়োজনে সহযোগিতা করবেন।</a:t>
            </a:r>
            <a:r>
              <a:rPr lang="bn-BD" sz="120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  এখানে</a:t>
            </a:r>
            <a:r>
              <a:rPr lang="bn-BD" sz="1200" baseline="0" dirty="0" smtClean="0">
                <a:solidFill>
                  <a:srgbClr val="FF00FF"/>
                </a:solidFill>
                <a:latin typeface="NikoshBAN" pitchFamily="2" charset="0"/>
                <a:cs typeface="NikoshBAN" pitchFamily="2" charset="0"/>
                <a:sym typeface="Wingdings"/>
              </a:rPr>
              <a:t> দলগুলো  ক-এক, ক-দু্ই, ..... এবং খ-এক, খ-দুই, ..... বিভক্ত করা যেতে পারে।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7108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smtClean="0"/>
              <a:t>প্রয়োজনে</a:t>
            </a:r>
            <a:r>
              <a:rPr lang="bn-BD" baseline="0" smtClean="0"/>
              <a:t> শিক্ষক মূল্যায়নের প্রশ্ন পরিবর্তন করতে পারেন।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190282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99199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/>
              <a:t>শিক্ষক প্রশ্ন করতে পারেন: এখানে</a:t>
            </a:r>
            <a:r>
              <a:rPr lang="bn-BD" baseline="0" dirty="0" smtClean="0"/>
              <a:t> গাড়িটির গতি বাড়তে নাকি কমছে? গাড়িটির গতি কত বাড়ছে?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0340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 এখানে</a:t>
            </a:r>
            <a:r>
              <a:rPr lang="en-US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বোর্ড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ব্যবহার করে প্রয়োজনীয় ব্যাখ্যা দিবেন।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692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এর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পর শিক্ষক পাঠ্য বইয়ের আলোকে ত্বরণ ব্যাখ্যা করতে পারেন।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077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প্রয়োজনে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শিক্ষক সহযোগিতা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80683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/>
              <a:t>শিক্ষক প্রশ্ন করতে পারেন: এখানে</a:t>
            </a:r>
            <a:r>
              <a:rPr lang="bn-BD" baseline="0" dirty="0" smtClean="0"/>
              <a:t> গাড়িটির গতি বাড়তে নাকি কমছে? গাড়িটির গতি কত কমছে?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39832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বোর্ডে ব্যাখ্যা করবেন।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5649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 smtClean="0"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bn-BD" baseline="0" dirty="0" smtClean="0">
                <a:latin typeface="NikoshBAN" pitchFamily="2" charset="0"/>
                <a:cs typeface="NikoshBAN" pitchFamily="2" charset="0"/>
              </a:rPr>
              <a:t> বোর্ডে ব্যাখ্যা করবেন।</a:t>
            </a: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60239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D00CF68-8557-449B-9106-1E966B5BD533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33938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9309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0355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02528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096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80347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817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92743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0798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11285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8674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C6C6E5-274D-47B7-894C-55A462AC65C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0687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99000">
              <a:schemeClr val="bg1"/>
            </a:gs>
            <a:gs pos="100000">
              <a:srgbClr val="21D6E0"/>
            </a:gs>
            <a:gs pos="100000">
              <a:srgbClr val="0087E6"/>
            </a:gs>
            <a:gs pos="100000">
              <a:srgbClr val="005CBF"/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C6C6E5-274D-47B7-894C-55A462AC65C1}" type="datetimeFigureOut">
              <a:rPr lang="en-US" smtClean="0"/>
              <a:t>8/9/2016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7CD05B-A385-4D8F-A343-C72193ED27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10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47127" y="3193136"/>
            <a:ext cx="8447314" cy="1754326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/>
              <a:buChar char="Ü"/>
            </a:pPr>
            <a:r>
              <a:rPr lang="bn-BD" sz="3600" dirty="0" smtClean="0">
                <a:latin typeface="NikoshBAN" pitchFamily="2" charset="0"/>
                <a:cs typeface="NikoshBAN" pitchFamily="2" charset="0"/>
                <a:sym typeface="Wingdings"/>
              </a:rPr>
              <a:t>সম্মানিত কন্টেন্ট ব্যবহারকারী/ শিক্ষকবৃন্দ, কন্টেন্টটি পাঠদানের পূর্বে স্লাইড নোটের নির্দেশনাগুলো পড়ে পাঠদান করলে ভালো হবে।</a:t>
            </a:r>
          </a:p>
        </p:txBody>
      </p:sp>
      <p:sp>
        <p:nvSpPr>
          <p:cNvPr id="7" name="Rectangle 6"/>
          <p:cNvSpPr/>
          <p:nvPr/>
        </p:nvSpPr>
        <p:spPr>
          <a:xfrm>
            <a:off x="1284067" y="1571365"/>
            <a:ext cx="6568826" cy="1200329"/>
          </a:xfrm>
          <a:prstGeom prst="rect">
            <a:avLst/>
          </a:prstGeom>
          <a:solidFill>
            <a:srgbClr val="00B050"/>
          </a:solidFill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>
            <a:spAutoFit/>
          </a:bodyPr>
          <a:lstStyle/>
          <a:p>
            <a:pPr marL="571500" indent="-571500" algn="ctr">
              <a:buFont typeface="Wingdings"/>
              <a:buChar char="Ü"/>
            </a:pPr>
            <a:r>
              <a:rPr lang="bn-BD" sz="36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এই স্লাইডটি শিক্ষকবৃন্দ তথা মডেল কন্টেন্ট ব্যবহারকারীর জন্য:</a:t>
            </a:r>
          </a:p>
        </p:txBody>
      </p:sp>
    </p:spTree>
    <p:extLst>
      <p:ext uri="{BB962C8B-B14F-4D97-AF65-F5344CB8AC3E}">
        <p14:creationId xmlns:p14="http://schemas.microsoft.com/office/powerpoint/2010/main" val="1188714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31646" y="2033251"/>
            <a:ext cx="7481455" cy="14465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সুতরাং কোনো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বস্তুর বেগ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বৃদ্ধির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হারকে বলা হয়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ত্বরণ</a:t>
            </a:r>
            <a:r>
              <a:rPr lang="bn-BD" sz="44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/>
              <p:cNvSpPr/>
              <p:nvPr/>
            </p:nvSpPr>
            <p:spPr>
              <a:xfrm>
                <a:off x="2608728" y="4087062"/>
                <a:ext cx="4047566" cy="1020344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ত্বরণের একক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মিটার</m:t>
                        </m:r>
                      </m:num>
                      <m:den>
                        <m:sSup>
                          <m:sSupPr>
                            <m:ctrlPr>
                              <a:rPr lang="bn-BD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সেকেন্ড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sup>
                        </m:sSup>
                      </m:den>
                    </m:f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 smtClean="0"/>
                  <a:t>।</a:t>
                </a:r>
                <a:endParaRPr lang="en-US" sz="3200" dirty="0"/>
              </a:p>
            </p:txBody>
          </p:sp>
        </mc:Choice>
        <mc:Fallback xmlns="">
          <p:sp>
            <p:nvSpPr>
              <p:cNvPr id="4" name="Rectangle 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08728" y="4087062"/>
                <a:ext cx="4047566" cy="1020344"/>
              </a:xfrm>
              <a:prstGeom prst="rect">
                <a:avLst/>
              </a:prstGeom>
              <a:blipFill rotWithShape="1">
                <a:blip r:embed="rId2"/>
                <a:stretch>
                  <a:fillRect l="-3916" b="-11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86740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658928" y="224438"/>
            <a:ext cx="176026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4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৫ মিনিট</a:t>
            </a:r>
            <a:endParaRPr lang="en-US" sz="2400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762009" y="2946622"/>
                <a:ext cx="7675418" cy="160204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  <a:scene3d>
                <a:camera prst="orthographicFront"/>
                <a:lightRig rig="threePt" dir="t"/>
              </a:scene3d>
              <a:sp3d>
                <a:bevelT prst="angle"/>
              </a:sp3d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  <a:sym typeface="Wingdings"/>
                  </a:rPr>
                  <a:t></a:t>
                </a:r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একটি  গাড়ির  বেগ  ৫  সেকেন্ড  পর  বৃদ্ধি  পেয়ে </a:t>
                </a:r>
              </a:p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১০মি/সে.  থেকে ৬০মি /সে.</a:t>
                </a:r>
                <a14:m>
                  <m:oMath xmlns:m="http://schemas.openxmlformats.org/officeDocument/2006/math"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হলো। গাড়িটির ত্বরণ</a:t>
                </a:r>
              </a:p>
              <a:p>
                <a:pPr algn="ctr"/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   কত ছিল?</a:t>
                </a: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009" y="2946622"/>
                <a:ext cx="7675418" cy="1602042"/>
              </a:xfrm>
              <a:prstGeom prst="rect">
                <a:avLst/>
              </a:prstGeom>
              <a:blipFill rotWithShape="1">
                <a:blip r:embed="rId3"/>
                <a:stretch>
                  <a:fillRect t="-5147" b="-7353"/>
                </a:stretch>
              </a:blipFill>
              <a:ln w="28575">
                <a:solidFill>
                  <a:schemeClr val="tx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Pentagon 3"/>
          <p:cNvSpPr/>
          <p:nvPr/>
        </p:nvSpPr>
        <p:spPr>
          <a:xfrm>
            <a:off x="60310" y="58678"/>
            <a:ext cx="2561866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জোড়ায় কাজ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7611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C:\Users\DOEL\Desktop\GIF=25-9-14\graphics-motorcycles-2120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00" y="2096113"/>
            <a:ext cx="8594148" cy="158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605118" y="3792066"/>
            <a:ext cx="211118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45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মিটার /সেকেন্ড </a:t>
            </a:r>
            <a:endParaRPr lang="en-US" sz="2400" dirty="0"/>
          </a:p>
        </p:txBody>
      </p:sp>
      <p:sp>
        <p:nvSpPr>
          <p:cNvPr id="4" name="Rectangle 3"/>
          <p:cNvSpPr/>
          <p:nvPr/>
        </p:nvSpPr>
        <p:spPr>
          <a:xfrm>
            <a:off x="6804195" y="3792066"/>
            <a:ext cx="215152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20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মিটার /সেকেন্ড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30760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043952" y="2594439"/>
            <a:ext cx="3240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দূরত্ব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88258" y="517429"/>
            <a:ext cx="8606119" cy="1927488"/>
            <a:chOff x="0" y="517429"/>
            <a:chExt cx="8606119" cy="1927488"/>
          </a:xfrm>
        </p:grpSpPr>
        <p:grpSp>
          <p:nvGrpSpPr>
            <p:cNvPr id="6" name="Group 5"/>
            <p:cNvGrpSpPr/>
            <p:nvPr/>
          </p:nvGrpSpPr>
          <p:grpSpPr>
            <a:xfrm>
              <a:off x="0" y="1692307"/>
              <a:ext cx="8606119" cy="752610"/>
              <a:chOff x="124691" y="1551708"/>
              <a:chExt cx="8891562" cy="75261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207819" y="1662545"/>
                <a:ext cx="8808434" cy="122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180109" y="15517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037164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598248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199674" y="1565563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372204" y="1579009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049034" y="15790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24691" y="18426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A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09573" y="1829206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B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58266" y="1802312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C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28981" y="18153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D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330610" y="1788458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latin typeface="NikoshBAN" pitchFamily="2" charset="0"/>
                    <a:cs typeface="NikoshBAN" pitchFamily="2" charset="0"/>
                  </a:rPr>
                  <a:t>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021441" y="1827984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NikoshBAN" pitchFamily="2" charset="0"/>
                    <a:cs typeface="NikoshBAN" pitchFamily="2" charset="0"/>
                  </a:rPr>
                  <a:t>F</a:t>
                </a:r>
                <a:endParaRPr lang="en-US" sz="24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7" name="Rectangle 6"/>
            <p:cNvSpPr/>
            <p:nvPr/>
          </p:nvSpPr>
          <p:spPr>
            <a:xfrm>
              <a:off x="121023" y="1193878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৪৫ মি/সে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77499" y="1982772"/>
              <a:ext cx="825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সে. 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9" name="Rectangle 8"/>
            <p:cNvSpPr/>
            <p:nvPr/>
          </p:nvSpPr>
          <p:spPr>
            <a:xfrm>
              <a:off x="1235501" y="1915944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0" name="Rectangle 9"/>
            <p:cNvSpPr/>
            <p:nvPr/>
          </p:nvSpPr>
          <p:spPr>
            <a:xfrm>
              <a:off x="2479964" y="1956286"/>
              <a:ext cx="8414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979108" y="1996627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র্থ সে.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648173" y="1968511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ম সে. </a:t>
              </a:r>
              <a:endParaRPr lang="en-US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968603" y="1140905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৪০ মি/সে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873633" y="1128273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৩৫ মি/সে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3008479" y="118246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৩০ মি/সে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4706884" y="1168207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২৫ মি/সে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6349872" y="1195101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২০মি/সে</a:t>
              </a:r>
              <a:endParaRPr lang="en-US" sz="2000" dirty="0">
                <a:latin typeface="NikoshBAN" pitchFamily="2" charset="0"/>
                <a:cs typeface="NikoshBAN" pitchFamily="2" charset="0"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59406" y="517429"/>
              <a:ext cx="7021324" cy="705133"/>
              <a:chOff x="145959" y="423299"/>
              <a:chExt cx="7021324" cy="705133"/>
            </a:xfrm>
          </p:grpSpPr>
          <p:pic>
            <p:nvPicPr>
              <p:cNvPr id="1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959" y="423299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998" y="423299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976" y="463641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781" y="503983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664" y="530877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7099" y="463641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38" name="Rectangle 37"/>
          <p:cNvSpPr/>
          <p:nvPr/>
        </p:nvSpPr>
        <p:spPr>
          <a:xfrm>
            <a:off x="1949825" y="4167743"/>
            <a:ext cx="529813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তে যেতে কত সময় লেগেছে?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017060" y="4651836"/>
            <a:ext cx="32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B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দূরত্ব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1970988" y="3136757"/>
            <a:ext cx="42899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B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তে যেতে কত সময় লেগেছে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2043952" y="3643310"/>
            <a:ext cx="318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A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C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দূরত্ব কত?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017060" y="5162824"/>
            <a:ext cx="4746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latin typeface="NikoshBAN" pitchFamily="2" charset="0"/>
                <a:cs typeface="NikoshBAN" pitchFamily="2" charset="0"/>
              </a:rPr>
              <a:t>B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E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যেতে কত সময় লেগেছে?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1949825" y="5633472"/>
            <a:ext cx="445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A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থেকে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দূরত্ব কত?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2030507" y="6171353"/>
            <a:ext cx="474681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>
                <a:latin typeface="NikoshBAN" pitchFamily="2" charset="0"/>
                <a:cs typeface="NikoshBAN" pitchFamily="2" charset="0"/>
              </a:rPr>
              <a:t>A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F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তে যেতে কত সময় লেগেছে?. 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55455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255493" y="450194"/>
            <a:ext cx="8606119" cy="1994723"/>
            <a:chOff x="255493" y="450194"/>
            <a:chExt cx="8606119" cy="1994723"/>
          </a:xfrm>
        </p:grpSpPr>
        <p:grpSp>
          <p:nvGrpSpPr>
            <p:cNvPr id="2" name="Group 1"/>
            <p:cNvGrpSpPr/>
            <p:nvPr/>
          </p:nvGrpSpPr>
          <p:grpSpPr>
            <a:xfrm>
              <a:off x="255493" y="1692307"/>
              <a:ext cx="8606119" cy="752610"/>
              <a:chOff x="124691" y="1551708"/>
              <a:chExt cx="8891562" cy="752610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>
                <a:off x="207819" y="1662545"/>
                <a:ext cx="8808434" cy="122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/>
              <p:cNvSpPr/>
              <p:nvPr/>
            </p:nvSpPr>
            <p:spPr>
              <a:xfrm>
                <a:off x="180109" y="15517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037164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598248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199674" y="1565563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372204" y="1579009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049034" y="15790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4691" y="18426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09573" y="1829206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58266" y="1802312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28981" y="18153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30610" y="1788458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1441" y="1827984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</a:t>
                </a:r>
                <a:endParaRPr lang="en-US" sz="2400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76516" y="1126643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২০ মি/সে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532992" y="1982772"/>
              <a:ext cx="825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সে. 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90994" y="1915944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735457" y="1956286"/>
              <a:ext cx="8414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234601" y="1996627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র্থ সে. 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903666" y="1968511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ম সে. 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224096" y="1100564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২৫ মি/সে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129126" y="110137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৩০ মি/সে</a:t>
              </a:r>
              <a:endParaRPr lang="en-US" sz="2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263972" y="118246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৩৫ মি/সে</a:t>
              </a:r>
              <a:endParaRPr lang="en-US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962377" y="1168207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৪০ মি/সে</a:t>
              </a:r>
              <a:endParaRPr lang="en-US" sz="2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605365" y="1195101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৪৫ মি/সে</a:t>
              </a:r>
              <a:endParaRPr lang="en-US" sz="20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414899" y="450194"/>
              <a:ext cx="7021324" cy="772368"/>
              <a:chOff x="145959" y="356064"/>
              <a:chExt cx="7021324" cy="772368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959" y="356064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998" y="382958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976" y="436747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781" y="503983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664" y="530877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7099" y="463641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1" name="Rectangle 40"/>
          <p:cNvSpPr/>
          <p:nvPr/>
        </p:nvSpPr>
        <p:spPr>
          <a:xfrm>
            <a:off x="3079371" y="2580992"/>
            <a:ext cx="5082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বেগ কত ছিল?</a:t>
            </a:r>
            <a:endParaRPr lang="en-US" sz="2800" dirty="0"/>
          </a:p>
        </p:txBody>
      </p:sp>
      <p:sp>
        <p:nvSpPr>
          <p:cNvPr id="42" name="Rectangle 41"/>
          <p:cNvSpPr/>
          <p:nvPr/>
        </p:nvSpPr>
        <p:spPr>
          <a:xfrm>
            <a:off x="3052477" y="3266792"/>
            <a:ext cx="5082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বেগ কত হ্রাস পেয়েছে?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3039030" y="4006381"/>
            <a:ext cx="5082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বেগ কত হ্রাস পেয়েছে?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3065923" y="4705627"/>
            <a:ext cx="6010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সেকেন্ডে গাড়িটির বেগ কত  হ্রাস পেয়েছে? 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3079370" y="5377979"/>
            <a:ext cx="6010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সেকেন্ডে বেগ হ্রাসের হারকে কী বলা হয়?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403412" y="2474254"/>
            <a:ext cx="2810434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মোটর সাইকেলটির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3646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4" grpId="0"/>
      <p:bldP spid="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677857" y="1818098"/>
            <a:ext cx="7481455" cy="1446550"/>
          </a:xfrm>
          <a:prstGeom prst="rect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 wrap="square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সুতরাং কোনো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বস্তুর বেগ 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হ্রাসের </a:t>
            </a:r>
            <a:r>
              <a:rPr lang="bn-BD" sz="44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হারকে বলা হয় </a:t>
            </a:r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মন্দন</a:t>
            </a:r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বা ঋণাত্মক ত্বরণ।</a:t>
            </a:r>
            <a:endParaRPr lang="bn-BD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/>
              <p:cNvSpPr/>
              <p:nvPr/>
            </p:nvSpPr>
            <p:spPr>
              <a:xfrm>
                <a:off x="2810434" y="3737437"/>
                <a:ext cx="3751730" cy="1020344"/>
              </a:xfrm>
              <a:prstGeom prst="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মন্দনের একক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bn-BD" sz="3200" i="1" smtClean="0">
                            <a:latin typeface="Cambria Math"/>
                            <a:cs typeface="NikoshBAN" pitchFamily="2" charset="0"/>
                          </a:rPr>
                        </m:ctrlPr>
                      </m:fPr>
                      <m:num>
                        <m:r>
                          <a:rPr lang="bn-BD" sz="3200" b="0" i="1" smtClean="0">
                            <a:latin typeface="Cambria Math"/>
                            <a:cs typeface="NikoshBAN" pitchFamily="2" charset="0"/>
                          </a:rPr>
                          <m:t>মিটার</m:t>
                        </m:r>
                      </m:num>
                      <m:den>
                        <m:sSup>
                          <m:sSupPr>
                            <m:ctrlPr>
                              <a:rPr lang="bn-BD" sz="3200" i="1" smtClean="0">
                                <a:latin typeface="Cambria Math"/>
                                <a:cs typeface="NikoshBAN" pitchFamily="2" charset="0"/>
                              </a:rPr>
                            </m:ctrlPr>
                          </m:sSupPr>
                          <m:e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সেকেন্ড</m:t>
                            </m:r>
                          </m:e>
                          <m:sup>
                            <m:r>
                              <a:rPr lang="bn-BD" sz="3200" b="0" i="1" smtClean="0">
                                <a:latin typeface="Cambria Math"/>
                                <a:cs typeface="NikoshBAN" pitchFamily="2" charset="0"/>
                              </a:rPr>
                              <m:t>২</m:t>
                            </m:r>
                          </m:sup>
                        </m:sSup>
                      </m:den>
                    </m:f>
                    <m:r>
                      <a:rPr lang="bn-BD" sz="3200" b="0" i="1" smtClean="0">
                        <a:latin typeface="Cambria Math"/>
                        <a:cs typeface="NikoshBAN" pitchFamily="2" charset="0"/>
                      </a:rPr>
                      <m:t> </m:t>
                    </m:r>
                  </m:oMath>
                </a14:m>
                <a:r>
                  <a:rPr lang="bn-BD" sz="3200" dirty="0" smtClean="0"/>
                  <a:t>।</a:t>
                </a:r>
                <a:endParaRPr lang="en-US" sz="3200" dirty="0"/>
              </a:p>
            </p:txBody>
          </p:sp>
        </mc:Choice>
        <mc:Fallback xmlns=""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0434" y="3737437"/>
                <a:ext cx="3751730" cy="1020344"/>
              </a:xfrm>
              <a:prstGeom prst="rect">
                <a:avLst/>
              </a:prstGeom>
              <a:blipFill rotWithShape="1">
                <a:blip r:embed="rId3"/>
                <a:stretch>
                  <a:fillRect l="-4065" b="-17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81650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2770790" y="264792"/>
            <a:ext cx="144783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bn-BD" sz="20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  <a:sym typeface="Wingdings"/>
              </a:rPr>
              <a:t>সময়: ১০ মিনিট</a:t>
            </a:r>
            <a:endParaRPr lang="en-US" sz="2000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77464" y="1963258"/>
            <a:ext cx="7766400" cy="3993789"/>
            <a:chOff x="577464" y="1963258"/>
            <a:chExt cx="7766400" cy="3993789"/>
          </a:xfrm>
        </p:grpSpPr>
        <p:grpSp>
          <p:nvGrpSpPr>
            <p:cNvPr id="7" name="Group 6"/>
            <p:cNvGrpSpPr/>
            <p:nvPr/>
          </p:nvGrpSpPr>
          <p:grpSpPr>
            <a:xfrm>
              <a:off x="617805" y="1963258"/>
              <a:ext cx="7726059" cy="2022108"/>
              <a:chOff x="839484" y="2743194"/>
              <a:chExt cx="7726059" cy="1771039"/>
            </a:xfrm>
            <a:noFill/>
          </p:grpSpPr>
          <p:grpSp>
            <p:nvGrpSpPr>
              <p:cNvPr id="8" name="Group 7"/>
              <p:cNvGrpSpPr/>
              <p:nvPr/>
            </p:nvGrpSpPr>
            <p:grpSpPr>
              <a:xfrm>
                <a:off x="2299853" y="2743194"/>
                <a:ext cx="6265690" cy="1771039"/>
                <a:chOff x="706581" y="1746263"/>
                <a:chExt cx="7910946" cy="3136819"/>
              </a:xfrm>
              <a:grpFill/>
            </p:grpSpPr>
            <p:sp>
              <p:nvSpPr>
                <p:cNvPr id="15" name="Plaque 14"/>
                <p:cNvSpPr/>
                <p:nvPr/>
              </p:nvSpPr>
              <p:spPr>
                <a:xfrm>
                  <a:off x="706581" y="1746263"/>
                  <a:ext cx="7910946" cy="2941242"/>
                </a:xfrm>
                <a:prstGeom prst="plaque">
                  <a:avLst/>
                </a:prstGeom>
                <a:grpFill/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  <mc:AlternateContent xmlns:mc="http://schemas.openxmlformats.org/markup-compatibility/2006" xmlns:a14="http://schemas.microsoft.com/office/drawing/2010/main">
              <mc:Choice Requires="a14">
                <p:sp>
                  <p:nvSpPr>
                    <p:cNvPr id="16" name="Rectangle 15"/>
                    <p:cNvSpPr/>
                    <p:nvPr/>
                  </p:nvSpPr>
                  <p:spPr>
                    <a:xfrm>
                      <a:off x="831281" y="1926819"/>
                      <a:ext cx="7624485" cy="2956263"/>
                    </a:xfrm>
                    <a:prstGeom prst="rect">
                      <a:avLst/>
                    </a:prstGeom>
                    <a:grpFill/>
                  </p:spPr>
                  <p:txBody>
                    <a:bodyPr wrap="square">
                      <a:spAutoFit/>
                    </a:bodyPr>
                    <a:lstStyle/>
                    <a:p>
                      <a:pPr algn="just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  <a:sym typeface="Wingdings"/>
                        </a:rPr>
                        <a:t>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একটি  গাড়ির  বেগ  ৫  সেকেন্ড  পর  হ্রাস  পেয়ে </a:t>
                      </a:r>
                    </a:p>
                    <a:p>
                      <a:pPr algn="just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   ৬০মি/সে.  থেকে ১০মি /সে.</a:t>
                      </a:r>
                      <a14:m>
                        <m:oMath xmlns:m="http://schemas.openxmlformats.org/officeDocument/2006/math">
                          <m:r>
                            <a:rPr lang="bn-BD" sz="2800" i="1">
                              <a:latin typeface="Cambria Math"/>
                              <a:cs typeface="NikoshBAN" pitchFamily="2" charset="0"/>
                            </a:rPr>
                            <m:t>  </m:t>
                          </m:r>
                        </m:oMath>
                      </a14:m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হলো। গাড়িটির মন্দন</a:t>
                      </a:r>
                    </a:p>
                    <a:p>
                      <a:pPr algn="just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   কত ছিল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? ত্বরণ ও মন্দনের একক মি/</a:t>
                      </a:r>
                      <a14:m>
                        <m:oMath xmlns:m="http://schemas.openxmlformats.org/officeDocument/2006/math">
                          <m:sSup>
                            <m:sSupPr>
                              <m:ctrlPr>
                                <a:rPr lang="bn-BD" sz="2800" i="1" smtClean="0">
                                  <a:latin typeface="Cambria Math"/>
                                  <a:cs typeface="NikoshBAN" pitchFamily="2" charset="0"/>
                                </a:rPr>
                              </m:ctrlPr>
                            </m:sSupPr>
                            <m:e>
                              <m:r>
                                <a:rPr lang="bn-BD" sz="2800" b="0" i="1" smtClean="0">
                                  <a:latin typeface="Cambria Math"/>
                                  <a:cs typeface="NikoshBAN" pitchFamily="2" charset="0"/>
                                </a:rPr>
                                <m:t>সে</m:t>
                              </m:r>
                            </m:e>
                            <m:sup>
                              <m:r>
                                <a:rPr lang="bn-BD" sz="2800" b="0" i="1" smtClean="0">
                                  <a:latin typeface="Cambria Math"/>
                                  <a:cs typeface="NikoshBAN" pitchFamily="2" charset="0"/>
                                </a:rPr>
                                <m:t>২</m:t>
                              </m:r>
                            </m:sup>
                          </m:sSup>
                        </m:oMath>
                      </a14:m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হল</a:t>
                      </a:r>
                    </a:p>
                    <a:p>
                      <a:pPr algn="just"/>
                      <a:r>
                        <a:rPr lang="bn-BD" sz="28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BD" sz="2800" dirty="0" smtClean="0">
                          <a:latin typeface="NikoshBAN" pitchFamily="2" charset="0"/>
                          <a:cs typeface="NikoshBAN" pitchFamily="2" charset="0"/>
                        </a:rPr>
                        <a:t>  কেন?</a:t>
                      </a:r>
                      <a:endParaRPr lang="bn-BD" sz="2800" dirty="0">
                        <a:latin typeface="NikoshBAN" pitchFamily="2" charset="0"/>
                        <a:cs typeface="NikoshBAN" pitchFamily="2" charset="0"/>
                      </a:endParaRPr>
                    </a:p>
                  </p:txBody>
                </p:sp>
              </mc:Choice>
              <mc:Fallback xmlns="">
                <p:sp>
                  <p:nvSpPr>
                    <p:cNvPr id="16" name="Rectangle 15"/>
                    <p:cNvSpPr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831281" y="1926819"/>
                      <a:ext cx="7624485" cy="2956263"/>
                    </a:xfrm>
                    <a:prstGeom prst="rect">
                      <a:avLst/>
                    </a:prstGeom>
                    <a:blipFill rotWithShape="1">
                      <a:blip r:embed="rId3"/>
                      <a:stretch>
                        <a:fillRect l="-2018" t="-4473" b="-4792"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US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p:grpSp>
            <p:nvGrpSpPr>
              <p:cNvPr id="9" name="Group 8"/>
              <p:cNvGrpSpPr/>
              <p:nvPr/>
            </p:nvGrpSpPr>
            <p:grpSpPr>
              <a:xfrm>
                <a:off x="839484" y="2797157"/>
                <a:ext cx="1445385" cy="1535983"/>
                <a:chOff x="598409" y="1815455"/>
                <a:chExt cx="8019116" cy="2840875"/>
              </a:xfrm>
              <a:grpFill/>
            </p:grpSpPr>
            <p:sp>
              <p:nvSpPr>
                <p:cNvPr id="12" name="Plaque 11"/>
                <p:cNvSpPr/>
                <p:nvPr/>
              </p:nvSpPr>
              <p:spPr>
                <a:xfrm>
                  <a:off x="706580" y="1815455"/>
                  <a:ext cx="7910945" cy="2840875"/>
                </a:xfrm>
                <a:prstGeom prst="plaque">
                  <a:avLst/>
                </a:prstGeom>
                <a:grpFill/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14" name="Rectangle 13"/>
                <p:cNvSpPr/>
                <p:nvPr/>
              </p:nvSpPr>
              <p:spPr>
                <a:xfrm>
                  <a:off x="598409" y="2754000"/>
                  <a:ext cx="7869384" cy="947280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  <a:sym typeface="Wingdings"/>
                    </a:rPr>
                    <a:t>ক-দল:</a:t>
                  </a: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577464" y="4061013"/>
              <a:ext cx="7739506" cy="1896034"/>
              <a:chOff x="826037" y="2743194"/>
              <a:chExt cx="7739506" cy="1660613"/>
            </a:xfrm>
            <a:noFill/>
          </p:grpSpPr>
          <p:grpSp>
            <p:nvGrpSpPr>
              <p:cNvPr id="30" name="Group 29"/>
              <p:cNvGrpSpPr/>
              <p:nvPr/>
            </p:nvGrpSpPr>
            <p:grpSpPr>
              <a:xfrm>
                <a:off x="2299853" y="2743194"/>
                <a:ext cx="6265690" cy="1660613"/>
                <a:chOff x="706581" y="1746263"/>
                <a:chExt cx="7910946" cy="2941242"/>
              </a:xfrm>
              <a:grpFill/>
            </p:grpSpPr>
            <p:sp>
              <p:nvSpPr>
                <p:cNvPr id="34" name="Plaque 33"/>
                <p:cNvSpPr/>
                <p:nvPr/>
              </p:nvSpPr>
              <p:spPr>
                <a:xfrm>
                  <a:off x="706581" y="1746263"/>
                  <a:ext cx="7910946" cy="2941242"/>
                </a:xfrm>
                <a:prstGeom prst="plaque">
                  <a:avLst/>
                </a:prstGeom>
                <a:grpFill/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5" name="Rectangle 34"/>
                <p:cNvSpPr/>
                <p:nvPr/>
              </p:nvSpPr>
              <p:spPr>
                <a:xfrm>
                  <a:off x="831281" y="2698631"/>
                  <a:ext cx="7624485" cy="907138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just"/>
                  <a:r>
                    <a:rPr lang="bn-BD" sz="3200" dirty="0">
                      <a:latin typeface="NikoshBAN" pitchFamily="2" charset="0"/>
                      <a:cs typeface="NikoshBAN" pitchFamily="2" charset="0"/>
                      <a:sym typeface="Wingdings"/>
                    </a:rPr>
                    <a:t> 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ত্বরণ ও মন্দনের মধ্যে পার্থক্য লেখ।</a:t>
                  </a:r>
                  <a:endParaRPr lang="bn-BD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p:grpSp>
          <p:grpSp>
            <p:nvGrpSpPr>
              <p:cNvPr id="31" name="Group 30"/>
              <p:cNvGrpSpPr/>
              <p:nvPr/>
            </p:nvGrpSpPr>
            <p:grpSpPr>
              <a:xfrm>
                <a:off x="826037" y="2797157"/>
                <a:ext cx="1458832" cy="1535983"/>
                <a:chOff x="523804" y="1815455"/>
                <a:chExt cx="8093721" cy="2840875"/>
              </a:xfrm>
              <a:grpFill/>
            </p:grpSpPr>
            <p:sp>
              <p:nvSpPr>
                <p:cNvPr id="32" name="Plaque 31"/>
                <p:cNvSpPr/>
                <p:nvPr/>
              </p:nvSpPr>
              <p:spPr>
                <a:xfrm>
                  <a:off x="706580" y="1815455"/>
                  <a:ext cx="7910945" cy="2840875"/>
                </a:xfrm>
                <a:prstGeom prst="plaque">
                  <a:avLst/>
                </a:prstGeom>
                <a:grpFill/>
                <a:ln w="57150">
                  <a:solidFill>
                    <a:schemeClr val="bg1">
                      <a:lumMod val="75000"/>
                    </a:schemeClr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NikoshBAN" pitchFamily="2" charset="0"/>
                    <a:cs typeface="NikoshBAN" pitchFamily="2" charset="0"/>
                  </a:endParaRPr>
                </a:p>
              </p:txBody>
            </p:sp>
            <p:sp>
              <p:nvSpPr>
                <p:cNvPr id="33" name="Rectangle 32"/>
                <p:cNvSpPr/>
                <p:nvPr/>
              </p:nvSpPr>
              <p:spPr>
                <a:xfrm>
                  <a:off x="523804" y="2666866"/>
                  <a:ext cx="7869384" cy="1046991"/>
                </a:xfrm>
                <a:prstGeom prst="rect">
                  <a:avLst/>
                </a:prstGeom>
                <a:grpFill/>
              </p:spPr>
              <p:txBody>
                <a:bodyPr wrap="square">
                  <a:spAutoFit/>
                </a:bodyPr>
                <a:lstStyle/>
                <a:p>
                  <a:pPr algn="ctr"/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  <a:sym typeface="Wingdings"/>
                    </a:rPr>
                    <a:t>খ-দল:</a:t>
                  </a:r>
                </a:p>
              </p:txBody>
            </p:sp>
          </p:grpSp>
        </p:grpSp>
      </p:grpSp>
      <p:sp>
        <p:nvSpPr>
          <p:cNvPr id="36" name="Pentagon 35"/>
          <p:cNvSpPr/>
          <p:nvPr/>
        </p:nvSpPr>
        <p:spPr>
          <a:xfrm>
            <a:off x="60310" y="58678"/>
            <a:ext cx="2561866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দলগত কাজ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4798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19682" y="1399311"/>
            <a:ext cx="8276588" cy="4904503"/>
          </a:xfrm>
          <a:prstGeom prst="rect">
            <a:avLst/>
          </a:prstGeom>
          <a:noFill/>
          <a:ln w="38100" cmpd="thickThin">
            <a:solidFill>
              <a:schemeClr val="accent1">
                <a:lumMod val="20000"/>
                <a:lumOff val="8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85801" y="1426531"/>
            <a:ext cx="700347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latin typeface="NikoshBAN" pitchFamily="2" charset="0"/>
                <a:cs typeface="NikoshBAN" pitchFamily="2" charset="0"/>
              </a:rPr>
              <a:t>1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. প্র্রশ্ন: ত্বরণ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5798" y="1952999"/>
            <a:ext cx="597823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২. প্র্রশ্ন: মন্দন কী? এর একক কী?</a:t>
            </a:r>
            <a:endParaRPr lang="en-US" sz="3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40902" y="2589337"/>
            <a:ext cx="79212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প্রশ্ন: ত্বরণ ও মন্দনের মধ্যে একটি পার্থক্য বল।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37756" y="3171070"/>
            <a:ext cx="8190608" cy="1251409"/>
            <a:chOff x="537756" y="3115650"/>
            <a:chExt cx="8190608" cy="12514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Rectangle 17"/>
                <p:cNvSpPr/>
                <p:nvPr/>
              </p:nvSpPr>
              <p:spPr>
                <a:xfrm>
                  <a:off x="537756" y="3115650"/>
                  <a:ext cx="8190608" cy="1247265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r>
                    <a:rPr lang="bn-BD" sz="3600" b="1" dirty="0" smtClean="0">
                      <a:latin typeface="NikoshBAN" pitchFamily="2" charset="0"/>
                      <a:cs typeface="NikoshBAN" pitchFamily="2" charset="0"/>
                    </a:rPr>
                    <a:t> ৪</a:t>
                  </a:r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en-US" sz="36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3600" dirty="0" smtClean="0">
                      <a:latin typeface="NikoshBAN" pitchFamily="2" charset="0"/>
                      <a:cs typeface="NikoshBAN" pitchFamily="2" charset="0"/>
                    </a:rPr>
                    <a:t>প্রশ্ন: ত্বরণের একক কী?  </a:t>
                  </a:r>
                </a:p>
                <a:p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3200" i="1" smtClean="0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/>
                              <a:cs typeface="NikoshBAN" pitchFamily="2" charset="0"/>
                            </a:rPr>
                            <m:t>মিটার</m:t>
                          </m:r>
                        </m:e>
                        <m:sup>
                          <m:r>
                            <a:rPr lang="bn-BD" sz="3200" b="0" i="1" smtClean="0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sup>
                      </m:sSup>
                    </m:oMath>
                  </a14:m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        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b="0" i="1" smtClean="0">
                              <a:latin typeface="Cambria Math"/>
                              <a:cs typeface="NikoshBAN" pitchFamily="2" charset="0"/>
                            </a:rPr>
                            <m:t>সেকেন্ড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sup>
                      </m:sSup>
                    </m:oMath>
                  </a14:m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           মি/সে.        মি. /</a:t>
                  </a:r>
                  <a:r>
                    <a:rPr lang="bn-BD" sz="32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সে</m:t>
                          </m:r>
                          <m:r>
                            <a:rPr lang="bn-BD" sz="3200" b="0" i="1" smtClean="0">
                              <a:latin typeface="Cambria Math"/>
                              <a:cs typeface="NikoshBAN" pitchFamily="2" charset="0"/>
                            </a:rPr>
                            <m:t>.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sup>
                      </m:sSup>
                    </m:oMath>
                  </a14:m>
                  <a:endParaRPr lang="en-US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18" name="Rectangle 17"/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7756" y="3115650"/>
                  <a:ext cx="8190608" cy="1247265"/>
                </a:xfrm>
                <a:prstGeom prst="rect">
                  <a:avLst/>
                </a:prstGeom>
                <a:blipFill rotWithShape="1">
                  <a:blip r:embed="rId3"/>
                  <a:stretch>
                    <a:fillRect l="-2232" t="-7317" b="-15610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6" name="Group 35"/>
            <p:cNvGrpSpPr/>
            <p:nvPr/>
          </p:nvGrpSpPr>
          <p:grpSpPr>
            <a:xfrm>
              <a:off x="664934" y="3782284"/>
              <a:ext cx="512618" cy="584775"/>
              <a:chOff x="-1413247" y="4059375"/>
              <a:chExt cx="512618" cy="584775"/>
            </a:xfrm>
          </p:grpSpPr>
          <p:sp>
            <p:nvSpPr>
              <p:cNvPr id="37" name="Oval 36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8" name="Rectangle 37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39" name="Group 38"/>
            <p:cNvGrpSpPr/>
            <p:nvPr/>
          </p:nvGrpSpPr>
          <p:grpSpPr>
            <a:xfrm>
              <a:off x="2521444" y="3782284"/>
              <a:ext cx="512618" cy="584775"/>
              <a:chOff x="-1413247" y="4059375"/>
              <a:chExt cx="512618" cy="584775"/>
            </a:xfrm>
          </p:grpSpPr>
          <p:sp>
            <p:nvSpPr>
              <p:cNvPr id="40" name="Oval 39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2" name="Group 41"/>
            <p:cNvGrpSpPr/>
            <p:nvPr/>
          </p:nvGrpSpPr>
          <p:grpSpPr>
            <a:xfrm>
              <a:off x="4793589" y="3754574"/>
              <a:ext cx="512618" cy="584775"/>
              <a:chOff x="-1413247" y="4059375"/>
              <a:chExt cx="512618" cy="584775"/>
            </a:xfrm>
          </p:grpSpPr>
          <p:sp>
            <p:nvSpPr>
              <p:cNvPr id="43" name="Oval 42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4" name="Rectangle 43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45" name="Group 44"/>
            <p:cNvGrpSpPr/>
            <p:nvPr/>
          </p:nvGrpSpPr>
          <p:grpSpPr>
            <a:xfrm>
              <a:off x="6469990" y="3782284"/>
              <a:ext cx="512618" cy="584775"/>
              <a:chOff x="-1413247" y="4059375"/>
              <a:chExt cx="512618" cy="584775"/>
            </a:xfrm>
          </p:grpSpPr>
          <p:sp>
            <p:nvSpPr>
              <p:cNvPr id="46" name="Oval 45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47" name="Rectangle 46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grpSp>
        <p:nvGrpSpPr>
          <p:cNvPr id="7" name="Group 6"/>
          <p:cNvGrpSpPr/>
          <p:nvPr/>
        </p:nvGrpSpPr>
        <p:grpSpPr>
          <a:xfrm>
            <a:off x="637319" y="4501251"/>
            <a:ext cx="8118763" cy="1639193"/>
            <a:chOff x="637319" y="4445831"/>
            <a:chExt cx="8118763" cy="163919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/>
                <p:cNvSpPr txBox="1"/>
                <p:nvPr/>
              </p:nvSpPr>
              <p:spPr>
                <a:xfrm>
                  <a:off x="637319" y="4445831"/>
                  <a:ext cx="8118763" cy="160204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৫</a:t>
                  </a:r>
                  <a:r>
                    <a:rPr lang="bn-BD" sz="3200" dirty="0">
                      <a:latin typeface="NikoshBAN" pitchFamily="2" charset="0"/>
                      <a:cs typeface="NikoshBAN" pitchFamily="2" charset="0"/>
                    </a:rPr>
                    <a:t>.</a:t>
                  </a:r>
                  <a:r>
                    <a:rPr lang="en-US" sz="3200" dirty="0" smtClean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প্রশ্ন: একটি মোটর সাইকেলের বেগ ১০ মি/সে থেকে বৃদ্ধি পেয়ে ২০ সেকেন্ড পর এর বেগ ১১০ মি/সে হলো। এর ত্বরণ কত ছিল?</a:t>
                  </a:r>
                </a:p>
                <a:p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     ৫ মি/সে        ৫ </a:t>
                  </a:r>
                  <a:r>
                    <a:rPr lang="bn-BD" sz="3200" dirty="0">
                      <a:latin typeface="NikoshBAN" pitchFamily="2" charset="0"/>
                      <a:cs typeface="NikoshBAN" pitchFamily="2" charset="0"/>
                    </a:rPr>
                    <a:t>মি/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সে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sup>
                      </m:sSup>
                    </m:oMath>
                  </a14:m>
                  <a:r>
                    <a:rPr lang="bn-BD" sz="3200" dirty="0">
                      <a:latin typeface="NikoshBAN" pitchFamily="2" charset="0"/>
                      <a:cs typeface="NikoshBAN" pitchFamily="2" charset="0"/>
                    </a:rPr>
                    <a:t> </a:t>
                  </a:r>
                  <a:r>
                    <a:rPr lang="bn-BD" sz="3200" dirty="0" smtClean="0">
                      <a:latin typeface="NikoshBAN" pitchFamily="2" charset="0"/>
                      <a:cs typeface="NikoshBAN" pitchFamily="2" charset="0"/>
                    </a:rPr>
                    <a:t>       ১০ মি/সে         ১০মি</a:t>
                  </a:r>
                  <a:r>
                    <a:rPr lang="bn-BD" sz="3200" dirty="0">
                      <a:latin typeface="NikoshBAN" pitchFamily="2" charset="0"/>
                      <a:cs typeface="NikoshBAN" pitchFamily="2" charset="0"/>
                    </a:rPr>
                    <a:t>/</a:t>
                  </a:r>
                  <a14:m>
                    <m:oMath xmlns:m="http://schemas.openxmlformats.org/officeDocument/2006/math">
                      <m:sSup>
                        <m:sSupPr>
                          <m:ctrlP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</m:ctrlPr>
                        </m:sSupPr>
                        <m:e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সে</m:t>
                          </m:r>
                        </m:e>
                        <m:sup>
                          <m:r>
                            <a:rPr lang="bn-BD" sz="3200" i="1">
                              <a:latin typeface="Cambria Math"/>
                              <a:cs typeface="NikoshBAN" pitchFamily="2" charset="0"/>
                            </a:rPr>
                            <m:t>২</m:t>
                          </m:r>
                        </m:sup>
                      </m:sSup>
                    </m:oMath>
                  </a14:m>
                  <a:endParaRPr lang="bn-BD" sz="3200" dirty="0">
                    <a:latin typeface="NikoshBAN" pitchFamily="2" charset="0"/>
                    <a:cs typeface="NikoshBAN" pitchFamily="2" charset="0"/>
                  </a:endParaRPr>
                </a:p>
              </p:txBody>
            </p:sp>
          </mc:Choice>
          <mc:Fallback xmlns="">
            <p:sp>
              <p:nvSpPr>
                <p:cNvPr id="23" name="TextBox 2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37319" y="4445831"/>
                  <a:ext cx="8118763" cy="1602042"/>
                </a:xfrm>
                <a:prstGeom prst="rect">
                  <a:avLst/>
                </a:prstGeom>
                <a:blipFill rotWithShape="1">
                  <a:blip r:embed="rId4"/>
                  <a:stretch>
                    <a:fillRect l="-1953" t="-4943" r="-3005" b="-12167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grpSp>
          <p:nvGrpSpPr>
            <p:cNvPr id="33" name="Group 32"/>
            <p:cNvGrpSpPr/>
            <p:nvPr/>
          </p:nvGrpSpPr>
          <p:grpSpPr>
            <a:xfrm>
              <a:off x="748062" y="5486393"/>
              <a:ext cx="512618" cy="584775"/>
              <a:chOff x="-1413247" y="4059375"/>
              <a:chExt cx="512618" cy="584775"/>
            </a:xfrm>
          </p:grpSpPr>
          <p:sp>
            <p:nvSpPr>
              <p:cNvPr id="34" name="Oval 33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35" name="Rectangle 34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ক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1" name="Group 50"/>
            <p:cNvGrpSpPr/>
            <p:nvPr/>
          </p:nvGrpSpPr>
          <p:grpSpPr>
            <a:xfrm>
              <a:off x="2535296" y="5500249"/>
              <a:ext cx="512618" cy="584775"/>
              <a:chOff x="-1413247" y="4059375"/>
              <a:chExt cx="512618" cy="584775"/>
            </a:xfrm>
          </p:grpSpPr>
          <p:sp>
            <p:nvSpPr>
              <p:cNvPr id="52" name="Oval 51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3" name="Rectangle 52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খ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4" name="Group 53"/>
            <p:cNvGrpSpPr/>
            <p:nvPr/>
          </p:nvGrpSpPr>
          <p:grpSpPr>
            <a:xfrm>
              <a:off x="4488789" y="5472537"/>
              <a:ext cx="512618" cy="584775"/>
              <a:chOff x="-1413247" y="4059375"/>
              <a:chExt cx="512618" cy="584775"/>
            </a:xfrm>
          </p:grpSpPr>
          <p:sp>
            <p:nvSpPr>
              <p:cNvPr id="55" name="Oval 54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6" name="Rectangle 55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 smtClean="0">
                    <a:latin typeface="NikoshBAN" pitchFamily="2" charset="0"/>
                    <a:cs typeface="NikoshBAN" pitchFamily="2" charset="0"/>
                  </a:rPr>
                  <a:t>গ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grpSp>
          <p:nvGrpSpPr>
            <p:cNvPr id="57" name="Group 56"/>
            <p:cNvGrpSpPr/>
            <p:nvPr/>
          </p:nvGrpSpPr>
          <p:grpSpPr>
            <a:xfrm>
              <a:off x="6539262" y="5472538"/>
              <a:ext cx="512618" cy="584775"/>
              <a:chOff x="-1413247" y="4059375"/>
              <a:chExt cx="512618" cy="584775"/>
            </a:xfrm>
          </p:grpSpPr>
          <p:sp>
            <p:nvSpPr>
              <p:cNvPr id="58" name="Oval 57"/>
              <p:cNvSpPr/>
              <p:nvPr/>
            </p:nvSpPr>
            <p:spPr>
              <a:xfrm>
                <a:off x="-1413247" y="4084655"/>
                <a:ext cx="512618" cy="473492"/>
              </a:xfrm>
              <a:prstGeom prst="ellipse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160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</p:txBody>
          </p:sp>
          <p:sp>
            <p:nvSpPr>
              <p:cNvPr id="59" name="Rectangle 58"/>
              <p:cNvSpPr/>
              <p:nvPr/>
            </p:nvSpPr>
            <p:spPr>
              <a:xfrm>
                <a:off x="-1367681" y="4059375"/>
                <a:ext cx="364527" cy="58477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bn-BD" sz="3200" dirty="0">
                    <a:latin typeface="NikoshBAN" pitchFamily="2" charset="0"/>
                    <a:cs typeface="NikoshBAN" pitchFamily="2" charset="0"/>
                  </a:rPr>
                  <a:t>ঘ</a:t>
                </a:r>
                <a:endParaRPr lang="en-US" sz="3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</p:grpSp>
      <p:sp>
        <p:nvSpPr>
          <p:cNvPr id="60" name="Oval 59"/>
          <p:cNvSpPr/>
          <p:nvPr/>
        </p:nvSpPr>
        <p:spPr>
          <a:xfrm>
            <a:off x="6470012" y="3868609"/>
            <a:ext cx="512680" cy="481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1" name="Oval 60"/>
          <p:cNvSpPr/>
          <p:nvPr/>
        </p:nvSpPr>
        <p:spPr>
          <a:xfrm>
            <a:off x="2535320" y="5586571"/>
            <a:ext cx="512680" cy="481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4" name="Pentagon 63"/>
          <p:cNvSpPr/>
          <p:nvPr/>
        </p:nvSpPr>
        <p:spPr>
          <a:xfrm>
            <a:off x="60310" y="58678"/>
            <a:ext cx="2037431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মূল্যায়ন</a:t>
            </a:r>
            <a:endParaRPr lang="en-US" sz="40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41443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4" grpId="0"/>
      <p:bldP spid="15" grpId="0"/>
      <p:bldP spid="60" grpId="0" animBg="1"/>
      <p:bldP spid="6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83934" y="1981583"/>
            <a:ext cx="7841672" cy="1938992"/>
          </a:xfrm>
          <a:prstGeom prst="rect">
            <a:avLst/>
          </a:prstGeom>
          <a:noFill/>
          <a:ln w="38100">
            <a:solidFill>
              <a:schemeClr val="bg1">
                <a:lumMod val="95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১। ত্বরণ 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২। মন্দন</a:t>
            </a:r>
          </a:p>
          <a:p>
            <a:pPr algn="just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৩। ত্বরণ ও মন্দনের মধ্যে পার্থক্য।</a:t>
            </a:r>
          </a:p>
        </p:txBody>
      </p:sp>
      <p:sp>
        <p:nvSpPr>
          <p:cNvPr id="3" name="Rectangle 2"/>
          <p:cNvSpPr/>
          <p:nvPr/>
        </p:nvSpPr>
        <p:spPr>
          <a:xfrm>
            <a:off x="640189" y="1119698"/>
            <a:ext cx="2592376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bn-BD" sz="3600" dirty="0" smtClean="0">
                <a:latin typeface="NikoshBAN" pitchFamily="2" charset="0"/>
                <a:cs typeface="NikoshBAN" pitchFamily="2" charset="0"/>
              </a:rPr>
              <a:t>গুরুত্বপূর্ণ শব্দসমূহ</a:t>
            </a:r>
            <a:endParaRPr lang="bn-BD" sz="3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0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51169" y="3151478"/>
            <a:ext cx="7841672" cy="1077218"/>
          </a:xfrm>
          <a:prstGeom prst="rect">
            <a:avLst/>
          </a:prstGeom>
          <a:noFill/>
          <a:ln w="38100">
            <a:solidFill>
              <a:schemeClr val="accent6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  <p:txBody>
          <a:bodyPr wrap="square" rtlCol="0">
            <a:spAutoFit/>
          </a:bodyPr>
          <a:lstStyle/>
          <a:p>
            <a:pPr algn="just"/>
            <a:r>
              <a:rPr lang="bn-BD" sz="3200" dirty="0" smtClean="0">
                <a:latin typeface="NikoshBAN" pitchFamily="2" charset="0"/>
                <a:cs typeface="NikoshBAN" pitchFamily="2" charset="0"/>
                <a:sym typeface="Wingdings"/>
              </a:rPr>
              <a:t></a:t>
            </a:r>
            <a:r>
              <a:rPr lang="en-US" sz="3200" dirty="0" smtClean="0">
                <a:latin typeface="NikoshBAN" pitchFamily="2" charset="0"/>
                <a:cs typeface="NikoshBAN" pitchFamily="2" charset="0"/>
                <a:sym typeface="Wingdings"/>
              </a:rPr>
              <a:t>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একটি গাড়ির আদি বেগ ১২ মি./সে. ছিল।  ১০ মিনিট পর এর বেগ বৃদ্ধি পেয়ে ৪২ মি/সে হলো। গাড়িটির ত্বরণ কত ছিল?</a:t>
            </a:r>
            <a:endParaRPr lang="bn-BD" sz="3200" dirty="0" smtClean="0">
              <a:latin typeface="Mongolian Baiti" pitchFamily="66" charset="0"/>
              <a:cs typeface="NikoshBAN" pitchFamily="2" charset="0"/>
            </a:endParaRPr>
          </a:p>
        </p:txBody>
      </p:sp>
      <p:sp>
        <p:nvSpPr>
          <p:cNvPr id="13" name="Pentagon 12"/>
          <p:cNvSpPr/>
          <p:nvPr/>
        </p:nvSpPr>
        <p:spPr>
          <a:xfrm>
            <a:off x="60310" y="58678"/>
            <a:ext cx="2561866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বাড়ির কাজ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34346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2"/>
          <p:cNvSpPr txBox="1"/>
          <p:nvPr/>
        </p:nvSpPr>
        <p:spPr>
          <a:xfrm>
            <a:off x="1832471" y="444500"/>
            <a:ext cx="5486400" cy="15517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numCol="1" rtlCol="0">
            <a:prstTxWarp prst="textPlai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8800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r>
              <a:rPr lang="bn-BD" sz="28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BD" sz="20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 descr="C:\Users\DOEL\Desktop\gif=01\345743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8764" y="2273300"/>
            <a:ext cx="4988860" cy="414020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435378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13038" y="4187761"/>
            <a:ext cx="3931685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/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>
            <a:spAutoFit/>
          </a:bodyPr>
          <a:lstStyle/>
          <a:p>
            <a:pPr algn="ctr"/>
            <a:r>
              <a:rPr lang="bn-BD" sz="9600" b="1" dirty="0" smtClean="0">
                <a:ln w="1905"/>
                <a:solidFill>
                  <a:srgbClr val="00B05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endParaRPr lang="en-US" sz="9600" b="1" dirty="0">
              <a:ln w="1905"/>
              <a:solidFill>
                <a:srgbClr val="00B05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5210" y="1147949"/>
            <a:ext cx="6183085" cy="234405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>
            <a:prstTxWarp prst="textPlain">
              <a:avLst/>
            </a:prstTxWarp>
            <a:spAutoFit/>
          </a:bodyPr>
          <a:lstStyle/>
          <a:p>
            <a:pPr algn="ctr"/>
            <a:r>
              <a:rPr lang="bn-BD" sz="41300" b="1" dirty="0" smtClean="0">
                <a:ln w="57150" cmpd="sng">
                  <a:solidFill>
                    <a:srgbClr val="FF0000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41300" b="1" dirty="0">
              <a:ln w="57150" cmpd="sng">
                <a:solidFill>
                  <a:srgbClr val="FF0000"/>
                </a:solidFill>
                <a:prstDash val="solid"/>
              </a:ln>
              <a:solidFill>
                <a:schemeClr val="bg1"/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2458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317544" y="118020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Wave1">
              <a:avLst/>
            </a:prstTxWarp>
            <a:spAutoFit/>
          </a:bodyPr>
          <a:lstStyle/>
          <a:p>
            <a:r>
              <a:rPr lang="bn-IN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3344" y="2956822"/>
            <a:ext cx="8763000" cy="1077218"/>
          </a:xfrm>
          <a:prstGeom prst="rect">
            <a:avLst/>
          </a:prstGeom>
          <a:solidFill>
            <a:srgbClr val="CC99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এবং কন্টেন্ট সম্পাদক হিসেবে যাঁদের নির্দেশনা, পরামর্শ ও তত্ত্বাবধানে এই মডেল কন্টেন্ট সমৃদ্ধ হয়েছে তা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ঁ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রা হলেন- 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93344" y="4211292"/>
            <a:ext cx="8763000" cy="1815882"/>
          </a:xfrm>
          <a:prstGeom prst="rect">
            <a:avLst/>
          </a:prstGeom>
          <a:solidFill>
            <a:srgbClr val="CC66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সামসুদ্দিন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আহমেদ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তালুকদার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প্রভাষক, টিটিসি,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কুমিল্লা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800" dirty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>
                <a:latin typeface="NikoshBAN" pitchFamily="2" charset="0"/>
                <a:cs typeface="NikoshBAN" pitchFamily="2" charset="0"/>
              </a:rPr>
              <a:t>জনাব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খাদিজা ইয়াসমিন,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সহকার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ী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অধ্যাপক, টিটিসি,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ঢাকা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জনাব মোঃ তাজুল ইসলাম, সহকারী অধ্যাপক, টিটিসি, পাবনা।</a:t>
            </a:r>
            <a:endParaRPr lang="bn-IN" sz="28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জনাব</a:t>
            </a:r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জি এম রাকিবুল ইসলাম, প্রভাষক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টিটিসি,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রংপুর।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3344" y="1593182"/>
            <a:ext cx="8763000" cy="1200329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9396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491833" y="2955101"/>
            <a:ext cx="3941622" cy="3416320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মোঃ আবদুল মান্নান</a:t>
            </a:r>
            <a:endParaRPr lang="en-US" sz="4400" dirty="0" smtClean="0"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বি.এসসি-বি.এড (গণিত)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সিনিয়র সহকারী শিক্ষক</a:t>
            </a:r>
          </a:p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আতাতুর্ক মডেল হাই  স্কুল,</a:t>
            </a:r>
          </a:p>
          <a:p>
            <a:pPr algn="ctr"/>
            <a:r>
              <a:rPr lang="bn-BD" sz="2400" dirty="0" smtClean="0">
                <a:latin typeface="NikoshBAN" pitchFamily="2" charset="0"/>
                <a:cs typeface="NikoshBAN" pitchFamily="2" charset="0"/>
              </a:rPr>
              <a:t>দাগনভূঞা, ফেনী।</a:t>
            </a:r>
          </a:p>
          <a:p>
            <a:pPr algn="ctr"/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মোবাইল : ০১৮১৬ ৮৩ ০১ ৫৫</a:t>
            </a:r>
          </a:p>
          <a:p>
            <a:pPr algn="ctr"/>
            <a:r>
              <a:rPr lang="en-US" dirty="0" smtClean="0">
                <a:latin typeface="NikoshBAN" pitchFamily="2" charset="0"/>
                <a:cs typeface="NikoshBAN" pitchFamily="2" charset="0"/>
              </a:rPr>
              <a:t>E-mail: abdulmannanamhs@gmail.com</a:t>
            </a:r>
            <a:r>
              <a:rPr lang="bn-BD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682836" y="2955107"/>
            <a:ext cx="3948548" cy="3416320"/>
          </a:xfrm>
          <a:prstGeom prst="rect">
            <a:avLst/>
          </a:prstGeom>
          <a:noFill/>
          <a:ln w="130175" cmpd="dbl">
            <a:solidFill>
              <a:schemeClr val="bg1">
                <a:lumMod val="8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bn-BD" sz="4800" dirty="0">
                <a:latin typeface="NikoshBAN" pitchFamily="2" charset="0"/>
                <a:cs typeface="NikoshBAN" pitchFamily="2" charset="0"/>
              </a:rPr>
              <a:t>শ্রেণি:</a:t>
            </a:r>
            <a:r>
              <a:rPr lang="en-US" sz="4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latin typeface="NikoshBAN" pitchFamily="2" charset="0"/>
                <a:cs typeface="NikoshBAN" pitchFamily="2" charset="0"/>
              </a:rPr>
              <a:t>ষষ্ঠ</a:t>
            </a:r>
          </a:p>
          <a:p>
            <a:pPr algn="ctr"/>
            <a:r>
              <a:rPr lang="bn-BD" sz="4400" dirty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:</a:t>
            </a:r>
            <a:r>
              <a:rPr lang="bn-BD" sz="4400" dirty="0">
                <a:latin typeface="NikoshBAN" pitchFamily="2" charset="0"/>
                <a:cs typeface="NikoshBAN" pitchFamily="2" charset="0"/>
              </a:rPr>
              <a:t> বিজ্ঞান </a:t>
            </a:r>
          </a:p>
          <a:p>
            <a:pPr algn="ctr">
              <a:defRPr/>
            </a:pP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অধ্যায়: দশম</a:t>
            </a:r>
            <a:endParaRPr lang="bn-BD" sz="4400" dirty="0">
              <a:latin typeface="NikoshBAN" pitchFamily="2" charset="0"/>
              <a:cs typeface="NikoshBAN" pitchFamily="2" charset="0"/>
            </a:endParaRPr>
          </a:p>
          <a:p>
            <a:pPr algn="ctr">
              <a:defRPr/>
            </a:pPr>
            <a:r>
              <a:rPr lang="bn-BD" sz="4000" dirty="0">
                <a:latin typeface="NikoshBAN" pitchFamily="2" charset="0"/>
                <a:cs typeface="NikoshBAN" pitchFamily="2" charset="0"/>
              </a:rPr>
              <a:t>সময়: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dirty="0">
                <a:latin typeface="NikoshBAN" pitchFamily="2" charset="0"/>
                <a:cs typeface="NikoshBAN" pitchFamily="2" charset="0"/>
              </a:rPr>
              <a:t>৫০ মিনিট।</a:t>
            </a:r>
          </a:p>
          <a:p>
            <a:pPr algn="ctr">
              <a:defRPr/>
            </a:pPr>
            <a:r>
              <a:rPr lang="bn-BD" sz="3200" dirty="0">
                <a:latin typeface="NikoshBAN" pitchFamily="2" charset="0"/>
                <a:cs typeface="NikoshBAN" pitchFamily="2" charset="0"/>
              </a:rPr>
              <a:t>তারিখ: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--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/২০১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৬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200" dirty="0">
                <a:latin typeface="NikoshBAN" pitchFamily="2" charset="0"/>
                <a:cs typeface="NikoshBAN" pitchFamily="2" charset="0"/>
              </a:rPr>
              <a:t>ইং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Pentagon 11"/>
          <p:cNvSpPr/>
          <p:nvPr/>
        </p:nvSpPr>
        <p:spPr>
          <a:xfrm>
            <a:off x="60309" y="58678"/>
            <a:ext cx="2022763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পরিচিতি</a:t>
            </a:r>
            <a:endParaRPr lang="en-US" sz="4400" b="1" dirty="0">
              <a:solidFill>
                <a:schemeClr val="bg1"/>
              </a:solidFill>
            </a:endParaRPr>
          </a:p>
        </p:txBody>
      </p:sp>
      <p:pic>
        <p:nvPicPr>
          <p:cNvPr id="6" name="Picture 3" descr="F:\Edit all picturee=5-8-14\17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405308" y="381736"/>
            <a:ext cx="2390374" cy="2306472"/>
          </a:xfrm>
          <a:prstGeom prst="ellipse">
            <a:avLst/>
          </a:prstGeom>
          <a:ln w="63500" cap="rnd">
            <a:solidFill>
              <a:schemeClr val="bg1"/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angle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155719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entagon 10"/>
          <p:cNvSpPr/>
          <p:nvPr/>
        </p:nvSpPr>
        <p:spPr>
          <a:xfrm>
            <a:off x="1996686" y="125913"/>
            <a:ext cx="4713397" cy="803564"/>
          </a:xfrm>
          <a:prstGeom prst="homePlate">
            <a:avLst>
              <a:gd name="adj" fmla="val 0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ভিডিওটি পর্যবেক্ষণ কর</a:t>
            </a:r>
            <a:endParaRPr lang="en-US" sz="4400" b="1" dirty="0">
              <a:solidFill>
                <a:schemeClr val="bg1"/>
              </a:solidFill>
            </a:endParaRPr>
          </a:p>
        </p:txBody>
      </p:sp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3884497"/>
              </p:ext>
            </p:extLst>
          </p:nvPr>
        </p:nvGraphicFramePr>
        <p:xfrm>
          <a:off x="3859305" y="3164261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40" name="Packager Shell Object" showAsIcon="1" r:id="rId4" imgW="914400" imgH="771480" progId="Package">
                  <p:embed/>
                </p:oleObj>
              </mc:Choice>
              <mc:Fallback>
                <p:oleObj name="Packager Shell Object" showAsIcon="1" r:id="rId4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859305" y="3164261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7697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08529" y="2164976"/>
            <a:ext cx="7153836" cy="1363298"/>
          </a:xfrm>
          <a:prstGeom prst="rect">
            <a:avLst/>
          </a:prstGeom>
        </p:spPr>
        <p:txBody>
          <a:bodyPr wrap="square">
            <a:prstTxWarp prst="textPlain">
              <a:avLst/>
            </a:prstTxWarp>
            <a:spAutoFit/>
          </a:bodyPr>
          <a:lstStyle/>
          <a:p>
            <a:pPr algn="ctr"/>
            <a:r>
              <a:rPr lang="bn-BD" sz="6600" b="1" dirty="0" smtClean="0">
                <a:ln w="28575">
                  <a:noFill/>
                </a:ln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itchFamily="2" charset="0"/>
                <a:cs typeface="NikoshBAN" pitchFamily="2" charset="0"/>
                <a:sym typeface="Wingdings"/>
              </a:rPr>
              <a:t>ত্বরণ ও মন্দন</a:t>
            </a:r>
            <a:endParaRPr lang="bn-BD" sz="6000" b="1" dirty="0">
              <a:ln w="28575">
                <a:noFill/>
              </a:ln>
              <a:solidFill>
                <a:srgbClr val="0070C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88541" y="5280956"/>
            <a:ext cx="40815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bn-BD" sz="5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পাঠ: ১১ </a:t>
            </a:r>
            <a:endParaRPr lang="bn-BD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01971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517457" y="191963"/>
            <a:ext cx="4571993" cy="707886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>
            <a:spAutoFit/>
          </a:bodyPr>
          <a:lstStyle/>
          <a:p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এই পাঠ শেষে শিক্ষার্থীরা...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873558" y="1653219"/>
            <a:ext cx="7287739" cy="1484047"/>
            <a:chOff x="644959" y="1872859"/>
            <a:chExt cx="7984710" cy="1484047"/>
          </a:xfrm>
        </p:grpSpPr>
        <p:sp>
          <p:nvSpPr>
            <p:cNvPr id="4" name="Right Arrow 3"/>
            <p:cNvSpPr/>
            <p:nvPr/>
          </p:nvSpPr>
          <p:spPr>
            <a:xfrm>
              <a:off x="1063805" y="1872859"/>
              <a:ext cx="7565864" cy="1484047"/>
            </a:xfrm>
            <a:prstGeom prst="rightArrow">
              <a:avLst>
                <a:gd name="adj1" fmla="val 75000"/>
                <a:gd name="adj2" fmla="val 48132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5" name="Group 4"/>
            <p:cNvGrpSpPr/>
            <p:nvPr/>
          </p:nvGrpSpPr>
          <p:grpSpPr>
            <a:xfrm>
              <a:off x="644959" y="1953493"/>
              <a:ext cx="570205" cy="1385454"/>
              <a:chOff x="0" y="1713466"/>
              <a:chExt cx="570205" cy="1385454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7" name="Rounded Rectangle 6"/>
              <p:cNvSpPr/>
              <p:nvPr/>
            </p:nvSpPr>
            <p:spPr>
              <a:xfrm>
                <a:off x="0" y="1713466"/>
                <a:ext cx="570205" cy="1385454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ounded Rectangle 5"/>
              <p:cNvSpPr/>
              <p:nvPr/>
            </p:nvSpPr>
            <p:spPr>
              <a:xfrm>
                <a:off x="27835" y="2108389"/>
                <a:ext cx="514535" cy="5329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0490" tIns="55245" rIns="110490" bIns="55245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kern="1200" dirty="0" smtClean="0">
                    <a:latin typeface="NikoshBAN" pitchFamily="2" charset="0"/>
                    <a:cs typeface="NikoshBAN" pitchFamily="2" charset="0"/>
                  </a:rPr>
                  <a:t>১</a:t>
                </a:r>
                <a:endParaRPr lang="en-US" sz="36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6" name="Rectangle 5"/>
            <p:cNvSpPr/>
            <p:nvPr/>
          </p:nvSpPr>
          <p:spPr>
            <a:xfrm>
              <a:off x="1375553" y="2298673"/>
              <a:ext cx="6576956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ত্বরণ কী তা ব্যাখ্যা করতে পারবে; 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888072" y="3235275"/>
            <a:ext cx="7287739" cy="1484047"/>
            <a:chOff x="659473" y="3454915"/>
            <a:chExt cx="7984710" cy="1484047"/>
          </a:xfrm>
        </p:grpSpPr>
        <p:sp>
          <p:nvSpPr>
            <p:cNvPr id="10" name="Right Arrow 9"/>
            <p:cNvSpPr/>
            <p:nvPr/>
          </p:nvSpPr>
          <p:spPr>
            <a:xfrm>
              <a:off x="1078319" y="3454915"/>
              <a:ext cx="7565864" cy="1484047"/>
            </a:xfrm>
            <a:prstGeom prst="rightArrow">
              <a:avLst>
                <a:gd name="adj1" fmla="val 75000"/>
                <a:gd name="adj2" fmla="val 5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1" name="Group 10"/>
            <p:cNvGrpSpPr/>
            <p:nvPr/>
          </p:nvGrpSpPr>
          <p:grpSpPr>
            <a:xfrm>
              <a:off x="659473" y="3560620"/>
              <a:ext cx="570205" cy="1371600"/>
              <a:chOff x="0" y="1738537"/>
              <a:chExt cx="570205" cy="1371600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3" name="Rounded Rectangle 12"/>
              <p:cNvSpPr/>
              <p:nvPr/>
            </p:nvSpPr>
            <p:spPr>
              <a:xfrm>
                <a:off x="0" y="1738537"/>
                <a:ext cx="570205" cy="1371600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Rounded Rectangle 5"/>
              <p:cNvSpPr/>
              <p:nvPr/>
            </p:nvSpPr>
            <p:spPr>
              <a:xfrm>
                <a:off x="27835" y="2108389"/>
                <a:ext cx="514535" cy="5329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0490" tIns="55245" rIns="110490" bIns="55245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kern="12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endParaRPr lang="en-US" sz="36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2" name="Rectangle 11"/>
            <p:cNvSpPr/>
            <p:nvPr/>
          </p:nvSpPr>
          <p:spPr>
            <a:xfrm>
              <a:off x="1375550" y="3878091"/>
              <a:ext cx="6604667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মন্দন </a:t>
              </a:r>
              <a:r>
                <a:rPr lang="bn-BD" sz="3600" dirty="0">
                  <a:latin typeface="NikoshBAN" pitchFamily="2" charset="0"/>
                  <a:cs typeface="NikoshBAN" pitchFamily="2" charset="0"/>
                </a:rPr>
                <a:t>কী তা </a:t>
              </a:r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ব্যাখ্যা করতে পারবে;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873557" y="4831845"/>
            <a:ext cx="7287739" cy="1484047"/>
            <a:chOff x="644958" y="5051485"/>
            <a:chExt cx="7984710" cy="1484047"/>
          </a:xfrm>
        </p:grpSpPr>
        <p:sp>
          <p:nvSpPr>
            <p:cNvPr id="16" name="Right Arrow 15"/>
            <p:cNvSpPr/>
            <p:nvPr/>
          </p:nvSpPr>
          <p:spPr>
            <a:xfrm>
              <a:off x="1063804" y="5051485"/>
              <a:ext cx="7565864" cy="1484047"/>
            </a:xfrm>
            <a:prstGeom prst="rightArrow">
              <a:avLst>
                <a:gd name="adj1" fmla="val 75000"/>
                <a:gd name="adj2" fmla="val 50000"/>
              </a:avLst>
            </a:prstGeom>
            <a:scene3d>
              <a:camera prst="orthographicFront"/>
              <a:lightRig rig="threePt" dir="t">
                <a:rot lat="0" lon="0" rev="7500000"/>
              </a:lightRig>
            </a:scene3d>
            <a:sp3d z="-152400" extrusionH="63500" prstMaterial="dkEdge">
              <a:bevelT w="144450" h="3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grpSp>
          <p:nvGrpSpPr>
            <p:cNvPr id="17" name="Group 16"/>
            <p:cNvGrpSpPr/>
            <p:nvPr/>
          </p:nvGrpSpPr>
          <p:grpSpPr>
            <a:xfrm>
              <a:off x="644958" y="5167746"/>
              <a:ext cx="570205" cy="1330037"/>
              <a:chOff x="0" y="1749093"/>
              <a:chExt cx="570205" cy="1330037"/>
            </a:xfrm>
            <a:scene3d>
              <a:camera prst="orthographicFront"/>
              <a:lightRig rig="threePt" dir="t">
                <a:rot lat="0" lon="0" rev="7500000"/>
              </a:lightRig>
            </a:scene3d>
          </p:grpSpPr>
          <p:sp>
            <p:nvSpPr>
              <p:cNvPr id="19" name="Rounded Rectangle 18"/>
              <p:cNvSpPr/>
              <p:nvPr/>
            </p:nvSpPr>
            <p:spPr>
              <a:xfrm>
                <a:off x="0" y="1749093"/>
                <a:ext cx="570205" cy="1330037"/>
              </a:xfrm>
              <a:prstGeom prst="roundRect">
                <a:avLst/>
              </a:prstGeom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Rounded Rectangle 5"/>
              <p:cNvSpPr/>
              <p:nvPr/>
            </p:nvSpPr>
            <p:spPr>
              <a:xfrm>
                <a:off x="27835" y="2108389"/>
                <a:ext cx="514535" cy="532932"/>
              </a:xfrm>
              <a:prstGeom prst="rect">
                <a:avLst/>
              </a:prstGeom>
              <a:sp3d/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10490" tIns="55245" rIns="110490" bIns="55245" numCol="1" spcCol="1270" anchor="ctr" anchorCtr="0">
                <a:noAutofit/>
              </a:bodyPr>
              <a:lstStyle/>
              <a:p>
                <a:pPr lvl="0" algn="ctr" defTabSz="12890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bn-BD" sz="3600" kern="1200" dirty="0" smtClean="0">
                    <a:latin typeface="NikoshBAN" pitchFamily="2" charset="0"/>
                    <a:cs typeface="NikoshBAN" pitchFamily="2" charset="0"/>
                  </a:rPr>
                  <a:t>৩</a:t>
                </a:r>
                <a:endParaRPr lang="en-US" sz="3600" kern="1200" dirty="0">
                  <a:latin typeface="NikoshBAN" pitchFamily="2" charset="0"/>
                  <a:cs typeface="NikoshBAN" pitchFamily="2" charset="0"/>
                </a:endParaRP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1385454" y="5235829"/>
              <a:ext cx="6899563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ত্বরণ ও মন্দন  সম্পর্কিত  সহজ  গাণিতিক </a:t>
              </a:r>
            </a:p>
            <a:p>
              <a:r>
                <a:rPr lang="bn-BD" sz="3600" dirty="0" smtClean="0">
                  <a:latin typeface="NikoshBAN" pitchFamily="2" charset="0"/>
                  <a:cs typeface="NikoshBAN" pitchFamily="2" charset="0"/>
                </a:rPr>
                <a:t>সমস্যার সমাধান করতে পারবে। </a:t>
              </a:r>
              <a:endParaRPr lang="bn-BD" sz="36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28" name="Pentagon 27"/>
          <p:cNvSpPr/>
          <p:nvPr/>
        </p:nvSpPr>
        <p:spPr>
          <a:xfrm>
            <a:off x="60310" y="58678"/>
            <a:ext cx="2427396" cy="803564"/>
          </a:xfrm>
          <a:prstGeom prst="homePlat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  <a:sym typeface="Wingdings"/>
              </a:rPr>
              <a:t>শিখনফল</a:t>
            </a:r>
            <a:endParaRPr lang="en-US" sz="4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780215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 descr="C:\Users\DOEL\Desktop\GIF=25-9-14\graphics-motorcycles-212043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312" y="2123008"/>
            <a:ext cx="8594148" cy="1585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605118" y="3792066"/>
            <a:ext cx="2111188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dirty="0">
                <a:latin typeface="NikoshBAN" pitchFamily="2" charset="0"/>
                <a:cs typeface="NikoshBAN" pitchFamily="2" charset="0"/>
              </a:rPr>
              <a:t>২০ মিটার /সেকেন্ড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6804195" y="3792066"/>
            <a:ext cx="2151529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NikoshBAN" pitchFamily="2" charset="0"/>
                <a:cs typeface="NikoshBAN" pitchFamily="2" charset="0"/>
              </a:rPr>
              <a:t>45</a:t>
            </a:r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মিটার /সেকেন্ড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26317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2043952" y="2594439"/>
            <a:ext cx="324074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B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দূরত্ব কত? </a:t>
            </a:r>
            <a:endParaRPr lang="en-US" sz="2800" dirty="0"/>
          </a:p>
        </p:txBody>
      </p:sp>
      <p:grpSp>
        <p:nvGrpSpPr>
          <p:cNvPr id="52" name="Group 51"/>
          <p:cNvGrpSpPr/>
          <p:nvPr/>
        </p:nvGrpSpPr>
        <p:grpSpPr>
          <a:xfrm>
            <a:off x="0" y="530876"/>
            <a:ext cx="8606119" cy="1914041"/>
            <a:chOff x="0" y="530876"/>
            <a:chExt cx="8606119" cy="1914041"/>
          </a:xfrm>
        </p:grpSpPr>
        <p:grpSp>
          <p:nvGrpSpPr>
            <p:cNvPr id="3" name="Group 2"/>
            <p:cNvGrpSpPr/>
            <p:nvPr/>
          </p:nvGrpSpPr>
          <p:grpSpPr>
            <a:xfrm>
              <a:off x="0" y="1692307"/>
              <a:ext cx="8606119" cy="752610"/>
              <a:chOff x="124691" y="1551708"/>
              <a:chExt cx="8891562" cy="752610"/>
            </a:xfrm>
          </p:grpSpPr>
          <p:cxnSp>
            <p:nvCxnSpPr>
              <p:cNvPr id="25" name="Straight Arrow Connector 24"/>
              <p:cNvCxnSpPr/>
              <p:nvPr/>
            </p:nvCxnSpPr>
            <p:spPr>
              <a:xfrm>
                <a:off x="207819" y="1662545"/>
                <a:ext cx="8808434" cy="122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Oval 25"/>
              <p:cNvSpPr/>
              <p:nvPr/>
            </p:nvSpPr>
            <p:spPr>
              <a:xfrm>
                <a:off x="180109" y="15517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037164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Oval 27"/>
              <p:cNvSpPr/>
              <p:nvPr/>
            </p:nvSpPr>
            <p:spPr>
              <a:xfrm>
                <a:off x="3598248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>
                <a:off x="2199674" y="1565563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" name="Oval 29"/>
              <p:cNvSpPr/>
              <p:nvPr/>
            </p:nvSpPr>
            <p:spPr>
              <a:xfrm>
                <a:off x="5372204" y="1579009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" name="Oval 30"/>
              <p:cNvSpPr/>
              <p:nvPr/>
            </p:nvSpPr>
            <p:spPr>
              <a:xfrm>
                <a:off x="7049034" y="15790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" name="TextBox 31"/>
              <p:cNvSpPr txBox="1"/>
              <p:nvPr/>
            </p:nvSpPr>
            <p:spPr>
              <a:xfrm>
                <a:off x="124691" y="18426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  <p:sp>
            <p:nvSpPr>
              <p:cNvPr id="33" name="TextBox 32"/>
              <p:cNvSpPr txBox="1"/>
              <p:nvPr/>
            </p:nvSpPr>
            <p:spPr>
              <a:xfrm>
                <a:off x="1009573" y="1829206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  <p:sp>
            <p:nvSpPr>
              <p:cNvPr id="34" name="TextBox 33"/>
              <p:cNvSpPr txBox="1"/>
              <p:nvPr/>
            </p:nvSpPr>
            <p:spPr>
              <a:xfrm>
                <a:off x="2158266" y="1802312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  <p:sp>
            <p:nvSpPr>
              <p:cNvPr id="35" name="TextBox 34"/>
              <p:cNvSpPr txBox="1"/>
              <p:nvPr/>
            </p:nvSpPr>
            <p:spPr>
              <a:xfrm>
                <a:off x="3528981" y="18153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  <p:sp>
            <p:nvSpPr>
              <p:cNvPr id="36" name="TextBox 35"/>
              <p:cNvSpPr txBox="1"/>
              <p:nvPr/>
            </p:nvSpPr>
            <p:spPr>
              <a:xfrm>
                <a:off x="5330610" y="1788458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</a:t>
                </a:r>
              </a:p>
            </p:txBody>
          </p:sp>
          <p:sp>
            <p:nvSpPr>
              <p:cNvPr id="37" name="TextBox 36"/>
              <p:cNvSpPr txBox="1"/>
              <p:nvPr/>
            </p:nvSpPr>
            <p:spPr>
              <a:xfrm>
                <a:off x="7021441" y="1827984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</a:t>
                </a:r>
                <a:endParaRPr lang="en-US" sz="2400" dirty="0"/>
              </a:p>
            </p:txBody>
          </p:sp>
        </p:grpSp>
        <p:sp>
          <p:nvSpPr>
            <p:cNvPr id="4" name="Rectangle 3"/>
            <p:cNvSpPr/>
            <p:nvPr/>
          </p:nvSpPr>
          <p:spPr>
            <a:xfrm>
              <a:off x="121023" y="1180431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২০ মি/সে</a:t>
              </a:r>
              <a:endParaRPr lang="en-US" sz="2000" dirty="0"/>
            </a:p>
          </p:txBody>
        </p:sp>
        <p:sp>
          <p:nvSpPr>
            <p:cNvPr id="5" name="Rectangle 4"/>
            <p:cNvSpPr/>
            <p:nvPr/>
          </p:nvSpPr>
          <p:spPr>
            <a:xfrm>
              <a:off x="277499" y="1982772"/>
              <a:ext cx="825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সে. </a:t>
              </a:r>
              <a:endParaRPr lang="en-US" sz="2000" dirty="0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235501" y="1915944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7" name="Rectangle 6"/>
            <p:cNvSpPr/>
            <p:nvPr/>
          </p:nvSpPr>
          <p:spPr>
            <a:xfrm>
              <a:off x="2479964" y="1956286"/>
              <a:ext cx="8414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8" name="Rectangle 7"/>
            <p:cNvSpPr/>
            <p:nvPr/>
          </p:nvSpPr>
          <p:spPr>
            <a:xfrm>
              <a:off x="3979108" y="1996627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র্থ সে. </a:t>
              </a:r>
              <a:endParaRPr lang="en-US" dirty="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5648173" y="1968511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ম সে. 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968603" y="116779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২৫ মি/সে</a:t>
              </a:r>
              <a:endParaRPr lang="en-US" sz="2000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873633" y="1155167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৩০ মি/সে</a:t>
              </a:r>
              <a:endParaRPr lang="en-US" sz="2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3008479" y="118246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৩৫ মি/সে</a:t>
              </a:r>
              <a:endParaRPr lang="en-US" sz="2000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4706884" y="1168207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৪০ মি/সে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6349872" y="1195101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৪৫ মি/সে</a:t>
              </a:r>
              <a:endParaRPr lang="en-US" sz="2000" dirty="0"/>
            </a:p>
          </p:txBody>
        </p:sp>
        <p:grpSp>
          <p:nvGrpSpPr>
            <p:cNvPr id="38" name="Group 37"/>
            <p:cNvGrpSpPr/>
            <p:nvPr/>
          </p:nvGrpSpPr>
          <p:grpSpPr>
            <a:xfrm>
              <a:off x="159406" y="530876"/>
              <a:ext cx="7021324" cy="691686"/>
              <a:chOff x="145959" y="436746"/>
              <a:chExt cx="7021324" cy="691686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959" y="436746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998" y="450193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976" y="490535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781" y="503983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664" y="530877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4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7099" y="463641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7" name="Rectangle 46"/>
          <p:cNvSpPr/>
          <p:nvPr/>
        </p:nvSpPr>
        <p:spPr>
          <a:xfrm>
            <a:off x="1949826" y="4167743"/>
            <a:ext cx="48140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/>
              <a:t>A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C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তে যেতে কত সময় লেগেছে?. </a:t>
            </a:r>
            <a:endParaRPr lang="en-US" sz="2800" dirty="0"/>
          </a:p>
        </p:txBody>
      </p:sp>
      <p:sp>
        <p:nvSpPr>
          <p:cNvPr id="48" name="Rectangle 47"/>
          <p:cNvSpPr/>
          <p:nvPr/>
        </p:nvSpPr>
        <p:spPr>
          <a:xfrm>
            <a:off x="2017060" y="4651836"/>
            <a:ext cx="32810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B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E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দূরত্ব কত? </a:t>
            </a:r>
            <a:endParaRPr lang="en-US" sz="2800" dirty="0"/>
          </a:p>
        </p:txBody>
      </p:sp>
      <p:sp>
        <p:nvSpPr>
          <p:cNvPr id="46" name="Rectangle 45"/>
          <p:cNvSpPr/>
          <p:nvPr/>
        </p:nvSpPr>
        <p:spPr>
          <a:xfrm>
            <a:off x="1970988" y="3136757"/>
            <a:ext cx="418736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/>
              <a:t>A 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400" dirty="0"/>
              <a:t>B</a:t>
            </a:r>
            <a:r>
              <a:rPr lang="bn-BD" sz="2400" dirty="0">
                <a:latin typeface="NikoshBAN" pitchFamily="2" charset="0"/>
                <a:cs typeface="NikoshBAN" pitchFamily="2" charset="0"/>
              </a:rPr>
              <a:t> তে যেতে কত সময় লেগেছে?. </a:t>
            </a:r>
            <a:endParaRPr lang="en-US" sz="2400" dirty="0"/>
          </a:p>
        </p:txBody>
      </p:sp>
      <p:sp>
        <p:nvSpPr>
          <p:cNvPr id="53" name="Rectangle 52"/>
          <p:cNvSpPr/>
          <p:nvPr/>
        </p:nvSpPr>
        <p:spPr>
          <a:xfrm>
            <a:off x="2043952" y="3643310"/>
            <a:ext cx="318695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C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 এর দূরত্ব কত?</a:t>
            </a:r>
            <a:endParaRPr lang="en-US" sz="2800" dirty="0"/>
          </a:p>
        </p:txBody>
      </p:sp>
      <p:sp>
        <p:nvSpPr>
          <p:cNvPr id="54" name="Rectangle 53"/>
          <p:cNvSpPr/>
          <p:nvPr/>
        </p:nvSpPr>
        <p:spPr>
          <a:xfrm>
            <a:off x="2017060" y="5162824"/>
            <a:ext cx="4746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B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E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যেতে কত সময় লেগেছে?. </a:t>
            </a:r>
            <a:endParaRPr lang="en-US" sz="2800" dirty="0"/>
          </a:p>
        </p:txBody>
      </p:sp>
      <p:sp>
        <p:nvSpPr>
          <p:cNvPr id="55" name="Rectangle 54"/>
          <p:cNvSpPr/>
          <p:nvPr/>
        </p:nvSpPr>
        <p:spPr>
          <a:xfrm>
            <a:off x="1949825" y="5633472"/>
            <a:ext cx="44509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/>
              <a:t>A 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 smtClean="0"/>
              <a:t>F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এর দূরত্ব কত? </a:t>
            </a:r>
            <a:endParaRPr lang="en-US" sz="2800" dirty="0"/>
          </a:p>
        </p:txBody>
      </p:sp>
      <p:sp>
        <p:nvSpPr>
          <p:cNvPr id="57" name="Rectangle 56"/>
          <p:cNvSpPr/>
          <p:nvPr/>
        </p:nvSpPr>
        <p:spPr>
          <a:xfrm>
            <a:off x="2030507" y="6171353"/>
            <a:ext cx="474681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A</a:t>
            </a:r>
            <a:r>
              <a:rPr lang="en-US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থেকে </a:t>
            </a:r>
            <a:r>
              <a:rPr lang="en-US" sz="2800" dirty="0"/>
              <a:t>F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যেতে কত সময় লেগেছে?.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35226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47" grpId="0"/>
      <p:bldP spid="48" grpId="0"/>
      <p:bldP spid="46" grpId="0"/>
      <p:bldP spid="53" grpId="0"/>
      <p:bldP spid="54" grpId="0"/>
      <p:bldP spid="55" grpId="0"/>
      <p:bldP spid="5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2998689" y="2580992"/>
            <a:ext cx="5082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A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বেগ কত ছিল?</a:t>
            </a:r>
            <a:endParaRPr lang="en-US" sz="2800" dirty="0"/>
          </a:p>
        </p:txBody>
      </p:sp>
      <p:grpSp>
        <p:nvGrpSpPr>
          <p:cNvPr id="47" name="Group 46"/>
          <p:cNvGrpSpPr/>
          <p:nvPr/>
        </p:nvGrpSpPr>
        <p:grpSpPr>
          <a:xfrm>
            <a:off x="188258" y="490535"/>
            <a:ext cx="8606119" cy="1954382"/>
            <a:chOff x="188258" y="490535"/>
            <a:chExt cx="8606119" cy="1954382"/>
          </a:xfrm>
        </p:grpSpPr>
        <p:grpSp>
          <p:nvGrpSpPr>
            <p:cNvPr id="2" name="Group 1"/>
            <p:cNvGrpSpPr/>
            <p:nvPr/>
          </p:nvGrpSpPr>
          <p:grpSpPr>
            <a:xfrm>
              <a:off x="188258" y="1692307"/>
              <a:ext cx="8606119" cy="752610"/>
              <a:chOff x="124691" y="1551708"/>
              <a:chExt cx="8891562" cy="752610"/>
            </a:xfrm>
          </p:grpSpPr>
          <p:cxnSp>
            <p:nvCxnSpPr>
              <p:cNvPr id="3" name="Straight Arrow Connector 2"/>
              <p:cNvCxnSpPr/>
              <p:nvPr/>
            </p:nvCxnSpPr>
            <p:spPr>
              <a:xfrm>
                <a:off x="207819" y="1662545"/>
                <a:ext cx="8808434" cy="12209"/>
              </a:xfrm>
              <a:prstGeom prst="straightConnector1">
                <a:avLst/>
              </a:prstGeom>
              <a:ln w="57150">
                <a:solidFill>
                  <a:schemeClr val="tx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4" name="Oval 3"/>
              <p:cNvSpPr/>
              <p:nvPr/>
            </p:nvSpPr>
            <p:spPr>
              <a:xfrm>
                <a:off x="180109" y="15517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5" name="Oval 4"/>
              <p:cNvSpPr/>
              <p:nvPr/>
            </p:nvSpPr>
            <p:spPr>
              <a:xfrm>
                <a:off x="1037164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6" name="Oval 5"/>
              <p:cNvSpPr/>
              <p:nvPr/>
            </p:nvSpPr>
            <p:spPr>
              <a:xfrm>
                <a:off x="3598248" y="1565562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" name="Oval 6"/>
              <p:cNvSpPr/>
              <p:nvPr/>
            </p:nvSpPr>
            <p:spPr>
              <a:xfrm>
                <a:off x="2199674" y="1565563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" name="Oval 7"/>
              <p:cNvSpPr/>
              <p:nvPr/>
            </p:nvSpPr>
            <p:spPr>
              <a:xfrm>
                <a:off x="5372204" y="1579009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Oval 8"/>
              <p:cNvSpPr/>
              <p:nvPr/>
            </p:nvSpPr>
            <p:spPr>
              <a:xfrm>
                <a:off x="7049034" y="1579008"/>
                <a:ext cx="235527" cy="193964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24691" y="18426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A</a:t>
                </a:r>
                <a:endParaRPr lang="en-US" sz="2400" dirty="0"/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1009573" y="1829206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B</a:t>
                </a: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2158266" y="1802312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C</a:t>
                </a: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3528981" y="1815353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D</a:t>
                </a: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5330610" y="1788458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/>
                  <a:t>E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1441" y="1827984"/>
                <a:ext cx="443345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/>
                  <a:t>F</a:t>
                </a:r>
                <a:endParaRPr lang="en-US" sz="2400" dirty="0"/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309281" y="1140090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২০ মি/সে</a:t>
              </a:r>
              <a:endParaRPr lang="en-US" sz="2000" dirty="0"/>
            </a:p>
          </p:txBody>
        </p:sp>
        <p:sp>
          <p:nvSpPr>
            <p:cNvPr id="17" name="Rectangle 16"/>
            <p:cNvSpPr/>
            <p:nvPr/>
          </p:nvSpPr>
          <p:spPr>
            <a:xfrm>
              <a:off x="465757" y="1982772"/>
              <a:ext cx="825160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১ম</a:t>
              </a:r>
              <a:r>
                <a:rPr lang="en-US" sz="20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সে. </a:t>
              </a:r>
              <a:endParaRPr lang="en-US" sz="2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423759" y="1915944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2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19" name="Rectangle 18"/>
            <p:cNvSpPr/>
            <p:nvPr/>
          </p:nvSpPr>
          <p:spPr>
            <a:xfrm>
              <a:off x="2668222" y="1956286"/>
              <a:ext cx="8414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3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য় সে. </a:t>
              </a:r>
              <a:endParaRPr lang="en-US" dirty="0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4167366" y="1996627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4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র্থ সে. </a:t>
              </a:r>
              <a:endParaRPr lang="en-US" dirty="0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836431" y="1968511"/>
              <a:ext cx="728267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dirty="0" smtClean="0">
                  <a:latin typeface="NikoshBAN" pitchFamily="2" charset="0"/>
                  <a:cs typeface="NikoshBAN" pitchFamily="2" charset="0"/>
                </a:rPr>
                <a:t>5</a:t>
              </a:r>
              <a:r>
                <a:rPr lang="bn-BD" dirty="0" smtClean="0">
                  <a:latin typeface="NikoshBAN" pitchFamily="2" charset="0"/>
                  <a:cs typeface="NikoshBAN" pitchFamily="2" charset="0"/>
                </a:rPr>
                <a:t>ম সে. </a:t>
              </a:r>
              <a:endParaRPr lang="en-US" dirty="0"/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156861" y="1114011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২৫ মি/সে</a:t>
              </a:r>
              <a:endParaRPr lang="en-US" sz="2000" dirty="0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2061891" y="110137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৩০ মি/সে</a:t>
              </a:r>
              <a:endParaRPr lang="en-US" sz="2000" dirty="0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3196737" y="1182469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৩৫ মি/সে</a:t>
              </a:r>
              <a:endParaRPr lang="en-US" sz="2000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4895142" y="1168207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৪০ মি/সে</a:t>
              </a:r>
              <a:endParaRPr lang="en-US" sz="2000" dirty="0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6538130" y="1195101"/>
              <a:ext cx="113004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bn-BD" sz="2000" dirty="0" smtClean="0">
                  <a:latin typeface="NikoshBAN" pitchFamily="2" charset="0"/>
                  <a:cs typeface="NikoshBAN" pitchFamily="2" charset="0"/>
                </a:rPr>
                <a:t>৪৫ মি/সে</a:t>
              </a:r>
              <a:endParaRPr lang="en-US" sz="2000" dirty="0"/>
            </a:p>
          </p:txBody>
        </p:sp>
        <p:grpSp>
          <p:nvGrpSpPr>
            <p:cNvPr id="28" name="Group 27"/>
            <p:cNvGrpSpPr/>
            <p:nvPr/>
          </p:nvGrpSpPr>
          <p:grpSpPr>
            <a:xfrm>
              <a:off x="347664" y="490535"/>
              <a:ext cx="7021324" cy="732027"/>
              <a:chOff x="145959" y="396405"/>
              <a:chExt cx="7021324" cy="732027"/>
            </a:xfrm>
          </p:grpSpPr>
          <p:pic>
            <p:nvPicPr>
              <p:cNvPr id="29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5959" y="396405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0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98998" y="409852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1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20976" y="436747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2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238781" y="503983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3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919664" y="530877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34" name="Picture 2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7099" y="463641"/>
                <a:ext cx="580184" cy="59755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</p:grpSp>
      <p:sp>
        <p:nvSpPr>
          <p:cNvPr id="42" name="Rectangle 41"/>
          <p:cNvSpPr/>
          <p:nvPr/>
        </p:nvSpPr>
        <p:spPr>
          <a:xfrm>
            <a:off x="2971795" y="3266792"/>
            <a:ext cx="5082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C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বেগ কত বৃদ্ধি পেয়েছে?</a:t>
            </a:r>
            <a:endParaRPr lang="en-US" sz="2800" dirty="0"/>
          </a:p>
        </p:txBody>
      </p:sp>
      <p:sp>
        <p:nvSpPr>
          <p:cNvPr id="43" name="Rectangle 42"/>
          <p:cNvSpPr/>
          <p:nvPr/>
        </p:nvSpPr>
        <p:spPr>
          <a:xfrm>
            <a:off x="2958348" y="4006381"/>
            <a:ext cx="50829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F</a:t>
            </a:r>
            <a:r>
              <a:rPr lang="bn-BD" sz="2800" dirty="0" smtClean="0"/>
              <a:t> 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তে বেগ কত বৃদ্ধি পেয়েছে?</a:t>
            </a:r>
            <a:endParaRPr lang="en-US" sz="2800" dirty="0"/>
          </a:p>
        </p:txBody>
      </p:sp>
      <p:sp>
        <p:nvSpPr>
          <p:cNvPr id="44" name="Rectangle 43"/>
          <p:cNvSpPr/>
          <p:nvPr/>
        </p:nvSpPr>
        <p:spPr>
          <a:xfrm>
            <a:off x="2985241" y="4705627"/>
            <a:ext cx="6010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সেকেন্ডে গাড়িটির বেগ কত  বৃদ্ধি পেয়েছে? </a:t>
            </a:r>
            <a:endParaRPr lang="en-US" sz="2800" dirty="0"/>
          </a:p>
        </p:txBody>
      </p:sp>
      <p:sp>
        <p:nvSpPr>
          <p:cNvPr id="45" name="Rectangle 44"/>
          <p:cNvSpPr/>
          <p:nvPr/>
        </p:nvSpPr>
        <p:spPr>
          <a:xfrm>
            <a:off x="2998688" y="5377979"/>
            <a:ext cx="60108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প্রতি সেকেন্ডে বেগ বৃদ্ধির হারকে কী বলা হয়?</a:t>
            </a:r>
            <a:endParaRPr lang="en-US" sz="2800" dirty="0"/>
          </a:p>
        </p:txBody>
      </p:sp>
      <p:sp>
        <p:nvSpPr>
          <p:cNvPr id="41" name="Rectangle 40"/>
          <p:cNvSpPr/>
          <p:nvPr/>
        </p:nvSpPr>
        <p:spPr>
          <a:xfrm>
            <a:off x="403412" y="2474254"/>
            <a:ext cx="2810434" cy="685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মোটর সাইকেলটির</a:t>
            </a:r>
            <a:endParaRPr lang="en-US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195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42" grpId="0"/>
      <p:bldP spid="43" grpId="0"/>
      <p:bldP spid="44" grpId="0"/>
      <p:bldP spid="4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2007</TotalTime>
  <Words>1020</Words>
  <Application>Microsoft Office PowerPoint</Application>
  <PresentationFormat>On-screen Show (4:3)</PresentationFormat>
  <Paragraphs>199</Paragraphs>
  <Slides>21</Slides>
  <Notes>12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TSS</dc:creator>
  <cp:lastModifiedBy>TSS</cp:lastModifiedBy>
  <cp:revision>796</cp:revision>
  <dcterms:created xsi:type="dcterms:W3CDTF">2014-09-29T08:00:15Z</dcterms:created>
  <dcterms:modified xsi:type="dcterms:W3CDTF">2016-08-09T15:14:45Z</dcterms:modified>
</cp:coreProperties>
</file>